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4157" r:id="rId4"/>
  </p:sldMasterIdLst>
  <p:notesMasterIdLst>
    <p:notesMasterId r:id="rId49"/>
  </p:notesMasterIdLst>
  <p:handoutMasterIdLst>
    <p:handoutMasterId r:id="rId50"/>
  </p:handoutMasterIdLst>
  <p:sldIdLst>
    <p:sldId id="350" r:id="rId5"/>
    <p:sldId id="486" r:id="rId6"/>
    <p:sldId id="394" r:id="rId7"/>
    <p:sldId id="430" r:id="rId8"/>
    <p:sldId id="501" r:id="rId9"/>
    <p:sldId id="502" r:id="rId10"/>
    <p:sldId id="503" r:id="rId11"/>
    <p:sldId id="504" r:id="rId12"/>
    <p:sldId id="505" r:id="rId13"/>
    <p:sldId id="506" r:id="rId14"/>
    <p:sldId id="507" r:id="rId15"/>
    <p:sldId id="508" r:id="rId16"/>
    <p:sldId id="509" r:id="rId17"/>
    <p:sldId id="510" r:id="rId18"/>
    <p:sldId id="499" r:id="rId19"/>
    <p:sldId id="500" r:id="rId20"/>
    <p:sldId id="488" r:id="rId21"/>
    <p:sldId id="469" r:id="rId22"/>
    <p:sldId id="481" r:id="rId23"/>
    <p:sldId id="480" r:id="rId24"/>
    <p:sldId id="479" r:id="rId25"/>
    <p:sldId id="336" r:id="rId26"/>
    <p:sldId id="308" r:id="rId27"/>
    <p:sldId id="259" r:id="rId28"/>
    <p:sldId id="260" r:id="rId29"/>
    <p:sldId id="261" r:id="rId30"/>
    <p:sldId id="262" r:id="rId31"/>
    <p:sldId id="263" r:id="rId32"/>
    <p:sldId id="264" r:id="rId33"/>
    <p:sldId id="268" r:id="rId34"/>
    <p:sldId id="266" r:id="rId35"/>
    <p:sldId id="309" r:id="rId36"/>
    <p:sldId id="291" r:id="rId37"/>
    <p:sldId id="293" r:id="rId38"/>
    <p:sldId id="281" r:id="rId39"/>
    <p:sldId id="284" r:id="rId40"/>
    <p:sldId id="282" r:id="rId41"/>
    <p:sldId id="285" r:id="rId42"/>
    <p:sldId id="286" r:id="rId43"/>
    <p:sldId id="290" r:id="rId44"/>
    <p:sldId id="287" r:id="rId45"/>
    <p:sldId id="288" r:id="rId46"/>
    <p:sldId id="277" r:id="rId47"/>
    <p:sldId id="292" r:id="rId48"/>
  </p:sldIdLst>
  <p:sldSz cx="12192000" cy="6858000"/>
  <p:notesSz cx="6858000" cy="9144000"/>
  <p:embeddedFontLst>
    <p:embeddedFont>
      <p:font typeface="Franklin Gothic Book" panose="020B0503020102020204" pitchFamily="34" charset="0"/>
      <p:regular r:id="rId51"/>
      <p:italic r:id="rId52"/>
    </p:embeddedFont>
    <p:embeddedFont>
      <p:font typeface="Franklin Gothic Demi" panose="020B0703020102020204" pitchFamily="34" charset="0"/>
      <p:regular r:id="rId53"/>
      <p:italic r:id="rId54"/>
    </p:embeddedFont>
    <p:embeddedFont>
      <p:font typeface="Franklin Gothic Medium" panose="020B0603020102020204" pitchFamily="34" charset="0"/>
      <p:regular r:id="rId55"/>
      <p:italic r:id="rId56"/>
    </p:embeddedFont>
    <p:embeddedFont>
      <p:font typeface="Franklin Gothic Medium Cond" panose="020B0606030402020204" pitchFamily="34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  <p188:author id="{3A252870-6959-9CC1-9159-22117C7E923D}" name="Jackson Fischer" initials="JF" userId="b51a323305bb26a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5033" autoAdjust="0"/>
  </p:normalViewPr>
  <p:slideViewPr>
    <p:cSldViewPr snapToGrid="0">
      <p:cViewPr varScale="1">
        <p:scale>
          <a:sx n="70" d="100"/>
          <a:sy n="70" d="100"/>
        </p:scale>
        <p:origin x="519" y="48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55" Type="http://schemas.openxmlformats.org/officeDocument/2006/relationships/font" Target="fonts/font5.fntdata"/><Relationship Id="rId63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3.fntdata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6.fntdata"/><Relationship Id="rId8" Type="http://schemas.openxmlformats.org/officeDocument/2006/relationships/slide" Target="slides/slide4.xml"/><Relationship Id="rId51" Type="http://schemas.openxmlformats.org/officeDocument/2006/relationships/font" Target="fonts/font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4.fntdata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7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2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e Fischer" userId="e6b69e6ea63ee435" providerId="LiveId" clId="{9670895F-D752-47E1-A0B2-65100864951E}"/>
    <pc:docChg chg="custSel modSld">
      <pc:chgData name="Mike Fischer" userId="e6b69e6ea63ee435" providerId="LiveId" clId="{9670895F-D752-47E1-A0B2-65100864951E}" dt="2026-07-03T09:13:53.293" v="44" actId="20577"/>
      <pc:docMkLst>
        <pc:docMk/>
      </pc:docMkLst>
      <pc:sldChg chg="mod modShow">
        <pc:chgData name="Mike Fischer" userId="e6b69e6ea63ee435" providerId="LiveId" clId="{9670895F-D752-47E1-A0B2-65100864951E}" dt="2026-07-03T09:12:25.021" v="1" actId="729"/>
        <pc:sldMkLst>
          <pc:docMk/>
          <pc:sldMk cId="4219799734" sldId="469"/>
        </pc:sldMkLst>
      </pc:sldChg>
      <pc:sldChg chg="delSp modSp mod">
        <pc:chgData name="Mike Fischer" userId="e6b69e6ea63ee435" providerId="LiveId" clId="{9670895F-D752-47E1-A0B2-65100864951E}" dt="2026-07-03T09:13:53.293" v="44" actId="20577"/>
        <pc:sldMkLst>
          <pc:docMk/>
          <pc:sldMk cId="4171668032" sldId="479"/>
        </pc:sldMkLst>
        <pc:spChg chg="del mod">
          <ac:chgData name="Mike Fischer" userId="e6b69e6ea63ee435" providerId="LiveId" clId="{9670895F-D752-47E1-A0B2-65100864951E}" dt="2026-07-03T09:13:04.593" v="5" actId="478"/>
          <ac:spMkLst>
            <pc:docMk/>
            <pc:sldMk cId="4171668032" sldId="479"/>
            <ac:spMk id="4" creationId="{84D3D1CC-9755-40E3-3FB4-BE703A5168E3}"/>
          </ac:spMkLst>
        </pc:spChg>
        <pc:spChg chg="del">
          <ac:chgData name="Mike Fischer" userId="e6b69e6ea63ee435" providerId="LiveId" clId="{9670895F-D752-47E1-A0B2-65100864951E}" dt="2026-07-03T09:12:51.175" v="3" actId="478"/>
          <ac:spMkLst>
            <pc:docMk/>
            <pc:sldMk cId="4171668032" sldId="479"/>
            <ac:spMk id="400" creationId="{00000000-0000-0000-0000-000000000000}"/>
          </ac:spMkLst>
        </pc:spChg>
        <pc:spChg chg="mod">
          <ac:chgData name="Mike Fischer" userId="e6b69e6ea63ee435" providerId="LiveId" clId="{9670895F-D752-47E1-A0B2-65100864951E}" dt="2026-07-03T09:13:53.293" v="44" actId="20577"/>
          <ac:spMkLst>
            <pc:docMk/>
            <pc:sldMk cId="4171668032" sldId="479"/>
            <ac:spMk id="403" creationId="{00000000-0000-0000-0000-000000000000}"/>
          </ac:spMkLst>
        </pc:spChg>
      </pc:sldChg>
      <pc:sldChg chg="mod modShow">
        <pc:chgData name="Mike Fischer" userId="e6b69e6ea63ee435" providerId="LiveId" clId="{9670895F-D752-47E1-A0B2-65100864951E}" dt="2026-07-03T09:11:10.207" v="0" actId="729"/>
        <pc:sldMkLst>
          <pc:docMk/>
          <pc:sldMk cId="2830787910" sldId="488"/>
        </pc:sldMkLst>
      </pc:sldChg>
    </pc:docChg>
  </pc:docChgLst>
</pc:chgInfo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v>2025 Revenue</c:v>
          </c:tx>
          <c:dLbls>
            <c:numFmt formatCode="0%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Mobile</c:v>
              </c:pt>
              <c:pt idx="1">
                <c:v>Console</c:v>
              </c:pt>
              <c:pt idx="2">
                <c:v>PC</c:v>
              </c:pt>
            </c:strLit>
          </c:cat>
          <c:val>
            <c:numLit>
              <c:formatCode>General</c:formatCode>
              <c:ptCount val="3"/>
              <c:pt idx="0">
                <c:v>103</c:v>
              </c:pt>
              <c:pt idx="1">
                <c:v>45.9</c:v>
              </c:pt>
              <c:pt idx="2">
                <c:v>39.9</c:v>
              </c:pt>
            </c:numLit>
          </c:val>
          <c:extLst>
            <c:ext xmlns:c16="http://schemas.microsoft.com/office/drawing/2014/chart" uri="{C3380CC4-5D6E-409C-BE32-E72D297353CC}">
              <c16:uniqueId val="{00000000-79D1-4772-9B12-225079E4921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2"/>
      </c:doughnutChart>
    </c:plotArea>
    <c:legend>
      <c:legendPos val="b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1"/>
  </c:char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Net revenue</c:v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Y1 Build</c:v>
              </c:pt>
              <c:pt idx="1">
                <c:v>Y2 Launch</c:v>
              </c:pt>
              <c:pt idx="2">
                <c:v>Y3 Tail</c:v>
              </c:pt>
            </c:strLit>
          </c:cat>
          <c:val>
            <c:numLit>
              <c:formatCode>General</c:formatCode>
              <c:ptCount val="3"/>
              <c:pt idx="0">
                <c:v>0</c:v>
              </c:pt>
              <c:pt idx="1">
                <c:v>1450</c:v>
              </c:pt>
              <c:pt idx="2">
                <c:v>750</c:v>
              </c:pt>
            </c:numLit>
          </c:val>
          <c:extLst>
            <c:ext xmlns:c16="http://schemas.microsoft.com/office/drawing/2014/chart" uri="{C3380CC4-5D6E-409C-BE32-E72D297353CC}">
              <c16:uniqueId val="{00000000-3020-41AD-9DAC-897077E88D55}"/>
            </c:ext>
          </c:extLst>
        </c:ser>
        <c:ser>
          <c:idx val="1"/>
          <c:order val="1"/>
          <c:tx>
            <c:v>Costs</c:v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Y1 Build</c:v>
              </c:pt>
              <c:pt idx="1">
                <c:v>Y2 Launch</c:v>
              </c:pt>
              <c:pt idx="2">
                <c:v>Y3 Tail</c:v>
              </c:pt>
            </c:strLit>
          </c:cat>
          <c:val>
            <c:numLit>
              <c:formatCode>General</c:formatCode>
              <c:ptCount val="3"/>
              <c:pt idx="0">
                <c:v>450</c:v>
              </c:pt>
              <c:pt idx="1">
                <c:v>650</c:v>
              </c:pt>
              <c:pt idx="2">
                <c:v>350</c:v>
              </c:pt>
            </c:numLit>
          </c:val>
          <c:extLst>
            <c:ext xmlns:c16="http://schemas.microsoft.com/office/drawing/2014/chart" uri="{C3380CC4-5D6E-409C-BE32-E72D297353CC}">
              <c16:uniqueId val="{00000001-3020-41AD-9DAC-897077E88D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1"/>
        <c:axId val="2"/>
      </c:barChart>
      <c:catAx>
        <c:axId val="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"/>
        <c:crosses val="autoZero"/>
        <c:auto val="1"/>
        <c:lblAlgn val="ctr"/>
        <c:lblOffset val="100"/>
        <c:noMultiLvlLbl val="1"/>
      </c:catAx>
      <c:valAx>
        <c:axId val="2"/>
        <c:scaling>
          <c:orientation val="minMax"/>
        </c:scaling>
        <c:delete val="0"/>
        <c:axPos val="l"/>
        <c:majorGridlines>
          <c:spPr>
            <a:ln w="9525">
              <a:solidFill>
                <a:srgbClr val="E3DDD2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rgbClr val="55585F"/>
                </a:solidFill>
              </a:defRPr>
            </a:pPr>
            <a:endParaRPr lang="en-US"/>
          </a:p>
        </c:txPr>
        <c:crossAx val="1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1"/>
  </c:char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v>Use of funds</c:v>
          </c:tx>
          <c:dPt>
            <c:idx val="0"/>
            <c:bubble3D val="0"/>
            <c:spPr>
              <a:solidFill>
                <a:srgbClr val="CFB891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0A5-4B19-8AE6-78CF46F382E2}"/>
              </c:ext>
            </c:extLst>
          </c:dPt>
          <c:dPt>
            <c:idx val="1"/>
            <c:bubble3D val="0"/>
            <c:spPr>
              <a:solidFill>
                <a:srgbClr val="555960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0A5-4B19-8AE6-78CF46F382E2}"/>
              </c:ext>
            </c:extLst>
          </c:dPt>
          <c:dPt>
            <c:idx val="2"/>
            <c:bubble3D val="0"/>
            <c:spPr>
              <a:solidFill>
                <a:srgbClr val="8D6F3D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0A5-4B19-8AE6-78CF46F382E2}"/>
              </c:ext>
            </c:extLst>
          </c:dPt>
          <c:dPt>
            <c:idx val="3"/>
            <c:bubble3D val="0"/>
            <c:spPr>
              <a:solidFill>
                <a:srgbClr val="DAAA00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80A5-4B19-8AE6-78CF46F382E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Team</c:v>
              </c:pt>
              <c:pt idx="1">
                <c:v>Marketing</c:v>
              </c:pt>
              <c:pt idx="2">
                <c:v>Tools &amp; ops</c:v>
              </c:pt>
              <c:pt idx="3">
                <c:v>Buffer</c:v>
              </c:pt>
            </c:strLit>
          </c:cat>
          <c:val>
            <c:numLit>
              <c:formatCode>General</c:formatCode>
              <c:ptCount val="4"/>
              <c:pt idx="0">
                <c:v>55</c:v>
              </c:pt>
              <c:pt idx="1">
                <c:v>20</c:v>
              </c:pt>
              <c:pt idx="2">
                <c:v>15</c:v>
              </c:pt>
              <c:pt idx="3">
                <c:v>10</c:v>
              </c:pt>
            </c:numLit>
          </c:val>
          <c:extLst>
            <c:ext xmlns:c16="http://schemas.microsoft.com/office/drawing/2014/chart" uri="{C3380CC4-5D6E-409C-BE32-E72D297353CC}">
              <c16:uniqueId val="{00000000-9655-4A12-B95B-8FE87F642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</c:plotArea>
    <c:legend>
      <c:legendPos val="t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1"/>
  </c:char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A472C95-457E-254A-61D6-75B2717C1F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4E2926-13A2-C1EB-905D-6B1F6FE5D3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33D24-DA37-4E36-817D-F7DAC7734B84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16472-4DC9-D836-8CF9-2127E99DA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ACD4D0-1512-A6A3-A533-DB77265DA1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37FA5-D2FD-4A42-96C9-DC4B4CFF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21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Talking points: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5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319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46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1FB69-DB5A-7BD4-E3AC-37B0888B9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8D2B0B-3B0F-38ED-2847-AC47DA9A1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A41B11-F63A-94EC-F5FC-876F8053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A4302-26E8-B143-158F-19803826FC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068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BUSINESS PLAN IS FOR YOUR SELF AS MUCH AS THE INVESTOR</a:t>
            </a:r>
            <a:br>
              <a:rPr lang="en-US" dirty="0"/>
            </a:br>
            <a:r>
              <a:rPr lang="en-US" dirty="0"/>
              <a:t>Need to punch this into AI, figure out what the right bridge is between 2 and 4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14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BUSINESS PLAN IS FOR YOUR SELF AS MUCH AS THE INVESTOR</a:t>
            </a:r>
            <a:br>
              <a:rPr lang="en-US" dirty="0"/>
            </a:br>
            <a:r>
              <a:rPr lang="en-US" dirty="0"/>
              <a:t>Need to punch this into AI, figure out what the right bridge is between 2 and 4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14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33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33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67B32-B1A7-1681-E58B-D88A7BA6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6019F-5FF8-4BC7-BE51-E78800A1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77925-5F07-9F36-87FD-4650A9C15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43DF7-41EF-C75C-9B63-5B5918977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4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83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D9D56DBC-682D-9000-C377-A3E36338D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B0E4F-0D1F-EA8F-1357-B6B906969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AB9F8C-827B-9FF4-8ED9-94B84082527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6A746C-74C4-5932-427A-31197558E4C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821C840C-3AA9-6493-3A9D-CE82D8D492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1D343-4F7E-84C3-CD08-673F2FE5FD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5B1EA-1D6F-289D-FACB-9040F171AD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B4851-011B-C9F1-B12A-2265ABEC75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4516F-C8C7-9666-D863-2EEAB76C86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14295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25714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25714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214780" y="125714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14295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214780" y="314295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4563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5982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5982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5982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4563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4563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D41E05-E2FD-7748-8B57-EC9C68C6891A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B7A1A-70E9-2FE4-C6F5-83B077FA0A3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B5882-2267-1630-20F3-B4AD242C878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urdue Logo" descr="Purdue Logo">
            <a:extLst>
              <a:ext uri="{FF2B5EF4-FFF2-40B4-BE49-F238E27FC236}">
                <a16:creationId xmlns:a16="http://schemas.microsoft.com/office/drawing/2014/main" id="{121060AA-930A-4F8F-D7F6-9CFE824946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1527" y="5756157"/>
            <a:ext cx="2709200" cy="48493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060CCDA-D884-EB50-0B9C-1003FDB3977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CE94D6C-2E61-91FC-DA54-8FB71DE93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1943" y="2043222"/>
            <a:ext cx="2950589" cy="1691333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Lorem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amet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consetetur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sadipscing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elitr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nonumy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eirmod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tempor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invidunt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ut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labore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magna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aliquyam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erat,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voluptua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 At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eos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accusam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justo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rebum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56D1137-A56F-85A2-FEB3-FEBA9D3C86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9721" y="2043222"/>
            <a:ext cx="2950589" cy="1691333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Lorem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amet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consetetur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sadipscing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elitr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nonumy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eirmod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tempor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invidunt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ut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labore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magna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aliquyam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erat,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voluptua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 At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eos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accusam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justo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rebum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26B9638-0AB1-0F11-EA67-211E598673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7240" y="2040672"/>
            <a:ext cx="2950589" cy="1691333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Lorem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amet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consetetur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sadipscing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elitr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nonumy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eirmod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tempor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invidunt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ut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labore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magna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aliquyam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erat, sed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voluptua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 At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eos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accusam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justo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duo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dolores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ea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rebum</a:t>
            </a:r>
            <a:r>
              <a:rPr lang="de-DE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/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5" name="Purdue Logo" descr="Purdue Logo">
            <a:extLst>
              <a:ext uri="{FF2B5EF4-FFF2-40B4-BE49-F238E27FC236}">
                <a16:creationId xmlns:a16="http://schemas.microsoft.com/office/drawing/2014/main" id="{F444D1CF-9A99-D079-5D89-6DE824A893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9AD88-FE01-5097-473B-0D0ED2D85A4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39" name="Purdue Logo" descr="Purdue Logo">
            <a:extLst>
              <a:ext uri="{FF2B5EF4-FFF2-40B4-BE49-F238E27FC236}">
                <a16:creationId xmlns:a16="http://schemas.microsoft.com/office/drawing/2014/main" id="{28B0C093-6F71-44D4-5731-9A086B781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CB0B28-EB34-B935-AE4A-7CE9E433691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urdue Logo" descr="Purdue Logo">
            <a:extLst>
              <a:ext uri="{FF2B5EF4-FFF2-40B4-BE49-F238E27FC236}">
                <a16:creationId xmlns:a16="http://schemas.microsoft.com/office/drawing/2014/main" id="{28B0C093-6F71-44D4-5731-9A086B781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0AFDB1-12D2-1D31-D510-3BCAF0C50B2B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7745F7-8908-BBA2-2D4D-7A215D38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22CF03-CCE7-F9C6-26FF-C319D409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urdue Logo" descr="Purdue Logo">
            <a:extLst>
              <a:ext uri="{FF2B5EF4-FFF2-40B4-BE49-F238E27FC236}">
                <a16:creationId xmlns:a16="http://schemas.microsoft.com/office/drawing/2014/main" id="{D1A65555-63A8-D3C1-AA71-F25B3071BD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070" y="5739119"/>
            <a:ext cx="2709200" cy="48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BA4B2908-555F-78CD-D5EA-D087520FF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143" y="5756156"/>
            <a:ext cx="2709200" cy="484940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7778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319" y="1535113"/>
            <a:ext cx="40412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19" y="2174875"/>
            <a:ext cx="40412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6235" y="1535113"/>
            <a:ext cx="40428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235" y="2174875"/>
            <a:ext cx="40428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95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BA4B2908-555F-78CD-D5EA-D087520FF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143" y="5756156"/>
            <a:ext cx="2709200" cy="484940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308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ide Panel, Individual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368300"/>
            <a:ext cx="8039101" cy="584200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-1" y="-1"/>
            <a:ext cx="49943" cy="4571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1" y="-1"/>
            <a:ext cx="49943" cy="45719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0" name="Rectangle 3">
            <a:extLst>
              <a:ext uri="{FF2B5EF4-FFF2-40B4-BE49-F238E27FC236}">
                <a16:creationId xmlns:a16="http://schemas.microsoft.com/office/drawing/2014/main" id="{7E73F784-16D9-7897-A818-6A39FD50D468}"/>
              </a:ext>
            </a:extLst>
          </p:cNvPr>
          <p:cNvSpPr/>
          <p:nvPr/>
        </p:nvSpPr>
        <p:spPr>
          <a:xfrm>
            <a:off x="0" y="0"/>
            <a:ext cx="3168869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101" name="Rectangle 5">
            <a:extLst>
              <a:ext uri="{FF2B5EF4-FFF2-40B4-BE49-F238E27FC236}">
                <a16:creationId xmlns:a16="http://schemas.microsoft.com/office/drawing/2014/main" id="{4E55064E-16B2-77F4-58EA-75D7D9B8FAD3}"/>
              </a:ext>
            </a:extLst>
          </p:cNvPr>
          <p:cNvSpPr/>
          <p:nvPr/>
        </p:nvSpPr>
        <p:spPr>
          <a:xfrm flipV="1">
            <a:off x="304801" y="739367"/>
            <a:ext cx="2541193" cy="45719"/>
          </a:xfrm>
          <a:prstGeom prst="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102" name="TextBox 4">
            <a:extLst>
              <a:ext uri="{FF2B5EF4-FFF2-40B4-BE49-F238E27FC236}">
                <a16:creationId xmlns:a16="http://schemas.microsoft.com/office/drawing/2014/main" id="{365E3F59-8CBB-3C03-B17E-FEA51D887CCD}"/>
              </a:ext>
            </a:extLst>
          </p:cNvPr>
          <p:cNvSpPr txBox="1"/>
          <p:nvPr/>
        </p:nvSpPr>
        <p:spPr>
          <a:xfrm>
            <a:off x="175091" y="431800"/>
            <a:ext cx="2670903" cy="2794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600" b="1" dirty="0">
                <a:solidFill>
                  <a:srgbClr val="CFB991"/>
                </a:solidFill>
              </a:rPr>
              <a:t>THE 12-STEP BUSINESS PLAN</a:t>
            </a:r>
          </a:p>
        </p:txBody>
      </p:sp>
    </p:spTree>
    <p:extLst>
      <p:ext uri="{BB962C8B-B14F-4D97-AF65-F5344CB8AC3E}">
        <p14:creationId xmlns:p14="http://schemas.microsoft.com/office/powerpoint/2010/main" val="1234567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4"/>
            <a:ext cx="12192000" cy="6867524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79F75A-CC7F-0156-FBEA-7AFDE5FD4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097E4-2930-9D48-A5CE-AF00B0E70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71BFAC-9DDD-7E29-716C-4E627DE4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F501C3-2A4B-0682-86F9-ADE24EC93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57E46A32-0E35-7B3E-4B6F-A7D50B076D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C5F1A-9BA7-F65D-775E-2A1B983E533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urdue Logo" descr="Purdue Logo">
            <a:extLst>
              <a:ext uri="{FF2B5EF4-FFF2-40B4-BE49-F238E27FC236}">
                <a16:creationId xmlns:a16="http://schemas.microsoft.com/office/drawing/2014/main" id="{1187A0AE-82DF-15CC-71EB-814F9338E8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B9323E-BACA-0B7A-9E9F-89AD4E3343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235C51E-B187-34DE-A75E-C3E52E200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4663" y="6290433"/>
            <a:ext cx="1100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6EA1D-707D-B54C-8FFB-433BD1A27D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3" r:id="rId1"/>
    <p:sldLayoutId id="2147484124" r:id="rId2"/>
    <p:sldLayoutId id="2147484125" r:id="rId3"/>
    <p:sldLayoutId id="2147484126" r:id="rId4"/>
    <p:sldLayoutId id="2147484127" r:id="rId5"/>
    <p:sldLayoutId id="2147484128" r:id="rId6"/>
    <p:sldLayoutId id="2147484129" r:id="rId7"/>
    <p:sldLayoutId id="2147484130" r:id="rId8"/>
    <p:sldLayoutId id="2147484131" r:id="rId9"/>
    <p:sldLayoutId id="2147484132" r:id="rId10"/>
    <p:sldLayoutId id="2147484133" r:id="rId11"/>
    <p:sldLayoutId id="2147484134" r:id="rId12"/>
    <p:sldLayoutId id="2147484135" r:id="rId13"/>
    <p:sldLayoutId id="2147484136" r:id="rId14"/>
    <p:sldLayoutId id="2147484137" r:id="rId15"/>
    <p:sldLayoutId id="2147484138" r:id="rId16"/>
    <p:sldLayoutId id="2147484139" r:id="rId17"/>
    <p:sldLayoutId id="2147484140" r:id="rId18"/>
    <p:sldLayoutId id="2147484141" r:id="rId19"/>
    <p:sldLayoutId id="2147484142" r:id="rId20"/>
    <p:sldLayoutId id="2147484143" r:id="rId21"/>
    <p:sldLayoutId id="2147484144" r:id="rId22"/>
    <p:sldLayoutId id="2147484145" r:id="rId23"/>
    <p:sldLayoutId id="2147484148" r:id="rId24"/>
    <p:sldLayoutId id="2147484149" r:id="rId25"/>
    <p:sldLayoutId id="2147484150" r:id="rId26"/>
    <p:sldLayoutId id="2147484151" r:id="rId27"/>
    <p:sldLayoutId id="2147484152" r:id="rId28"/>
    <p:sldLayoutId id="2147484153" r:id="rId29"/>
    <p:sldLayoutId id="2147484154" r:id="rId30"/>
    <p:sldLayoutId id="2147484155" r:id="rId31"/>
  </p:sldLayoutIdLst>
  <p:hf hdr="0" ftr="0" dt="0"/>
  <p:txStyles>
    <p:titleStyle>
      <a:lvl1pPr algn="l" defTabSz="914400" rtl="0" eaLnBrk="1" fontAlgn="t" latinLnBrk="0" hangingPunct="1">
        <a:lnSpc>
          <a:spcPct val="90000"/>
        </a:lnSpc>
        <a:spcBef>
          <a:spcPct val="0"/>
        </a:spcBef>
        <a:buNone/>
        <a:defRPr lang="en-US" sz="4800" b="0" i="1" kern="1200" cap="none" baseline="0" dirty="0">
          <a:solidFill>
            <a:schemeClr val="tx1"/>
          </a:solidFill>
          <a:latin typeface="Franklin Gothic Medium Cond" panose="020B06060304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.emf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emf"/><Relationship Id="rId11" Type="http://schemas.openxmlformats.org/officeDocument/2006/relationships/image" Target="../media/image20.png"/><Relationship Id="rId5" Type="http://schemas.openxmlformats.org/officeDocument/2006/relationships/image" Target="../media/image14.emf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3.emf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097" y="1535096"/>
            <a:ext cx="9918012" cy="592834"/>
          </a:xfrm>
        </p:spPr>
        <p:txBody>
          <a:bodyPr/>
          <a:lstStyle/>
          <a:p>
            <a:r>
              <a:rPr lang="en-US" dirty="0"/>
              <a:t>Building a Video Game Business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Mike Fischer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fld id="{FAD8BB1E-87B1-1640-9648-A71604FF880A}" type="datetime1">
              <a:rPr lang="en-US" smtClean="0"/>
              <a:t>7/3/2026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7C8AC9-26B8-45DC-E331-B994A08AC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165" y="5019673"/>
            <a:ext cx="2586860" cy="19805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06A096-F5DC-5667-10EE-3EF1769EE4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15" r="5605"/>
          <a:stretch>
            <a:fillRect/>
          </a:stretch>
        </p:blipFill>
        <p:spPr>
          <a:xfrm>
            <a:off x="6933324" y="5514790"/>
            <a:ext cx="2330245" cy="9903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EE9D9E-B7DD-8336-F596-3FB99EEC0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331" y="5514790"/>
            <a:ext cx="1397435" cy="109626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6A5CB88-EA4E-AD26-FBF2-3614A99A74EA}"/>
              </a:ext>
            </a:extLst>
          </p:cNvPr>
          <p:cNvSpPr txBox="1">
            <a:spLocks/>
          </p:cNvSpPr>
          <p:nvPr/>
        </p:nvSpPr>
        <p:spPr>
          <a:xfrm>
            <a:off x="974097" y="818410"/>
            <a:ext cx="6736440" cy="5928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i="1" kern="1200" cap="none" baseline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From Concept to Studio:</a:t>
            </a:r>
          </a:p>
        </p:txBody>
      </p:sp>
    </p:spTree>
    <p:extLst>
      <p:ext uri="{BB962C8B-B14F-4D97-AF65-F5344CB8AC3E}">
        <p14:creationId xmlns:p14="http://schemas.microsoft.com/office/powerpoint/2010/main" val="749682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-p10">
            <a:extLst>
              <a:ext uri="{FF2B5EF4-FFF2-40B4-BE49-F238E27FC236}">
                <a16:creationId xmlns:a16="http://schemas.microsoft.com/office/drawing/2014/main" id="{A918A77E-D9CA-24AB-FA63-51BA7059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Products or Services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31877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>
                <a:solidFill>
                  <a:srgbClr val="1C1C1E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401" name="s401-p10">
            <a:extLst>
              <a:ext uri="{FF2B5EF4-FFF2-40B4-BE49-F238E27FC236}">
                <a16:creationId xmlns:a16="http://schemas.microsoft.com/office/drawing/2014/main" id="{DC81320D-5B5F-D2DC-529B-2E472B344B53}"/>
              </a:ext>
            </a:extLst>
          </p:cNvPr>
          <p:cNvSpPr/>
          <p:nvPr/>
        </p:nvSpPr>
        <p:spPr>
          <a:xfrm>
            <a:off x="3708400" y="1143000"/>
            <a:ext cx="7975600" cy="558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The heart of the plan: what you are actually making, and how it makes money. Be concrete — genre, platform, scope, and the model behind the revenue.</a:t>
            </a:r>
          </a:p>
        </p:txBody>
      </p:sp>
      <p:sp>
        <p:nvSpPr>
          <p:cNvPr id="402" name="gameCard-p10">
            <a:extLst>
              <a:ext uri="{FF2B5EF4-FFF2-40B4-BE49-F238E27FC236}">
                <a16:creationId xmlns:a16="http://schemas.microsoft.com/office/drawing/2014/main" id="{E955CED2-5C21-A820-B795-C644D611561E}"/>
              </a:ext>
            </a:extLst>
          </p:cNvPr>
          <p:cNvSpPr/>
          <p:nvPr/>
        </p:nvSpPr>
        <p:spPr>
          <a:xfrm>
            <a:off x="3708400" y="1854200"/>
            <a:ext cx="3937000" cy="3556000"/>
          </a:xfrm>
          <a:prstGeom prst="roundRect">
            <a:avLst/>
          </a:prstGeom>
          <a:solidFill>
            <a:srgbClr val="F5F0E8"/>
          </a:solidFill>
          <a:ln w="12700">
            <a:solidFill>
              <a:srgbClr val="CFB8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03" name="s403-p10">
            <a:extLst>
              <a:ext uri="{FF2B5EF4-FFF2-40B4-BE49-F238E27FC236}">
                <a16:creationId xmlns:a16="http://schemas.microsoft.com/office/drawing/2014/main" id="{0166BFE7-7847-C415-95FF-D67AA4DC57D6}"/>
              </a:ext>
            </a:extLst>
          </p:cNvPr>
          <p:cNvSpPr/>
          <p:nvPr/>
        </p:nvSpPr>
        <p:spPr>
          <a:xfrm>
            <a:off x="3962400" y="2032000"/>
            <a:ext cx="3429000" cy="3225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THE GAME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Core loop</a:t>
            </a:r>
            <a:r>
              <a:rPr lang="en-US" sz="1350" dirty="0">
                <a:solidFill>
                  <a:srgbClr val="55585F"/>
                </a:solidFill>
              </a:rPr>
              <a:t> — the 30 seconds of play your player repeats for 30 hours.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Platform &amp; engine</a:t>
            </a:r>
            <a:r>
              <a:rPr lang="en-US" sz="1350" dirty="0">
                <a:solidFill>
                  <a:srgbClr val="55585F"/>
                </a:solidFill>
              </a:rPr>
              <a:t> — where it ships first, and what it is built in.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Art &amp; audio</a:t>
            </a:r>
            <a:r>
              <a:rPr lang="en-US" sz="1350" dirty="0">
                <a:solidFill>
                  <a:srgbClr val="55585F"/>
                </a:solidFill>
              </a:rPr>
              <a:t> — the style that makes a screenshot instantly yours.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Scope</a:t>
            </a:r>
            <a:r>
              <a:rPr lang="en-US" sz="1350" dirty="0">
                <a:solidFill>
                  <a:srgbClr val="55585F"/>
                </a:solidFill>
              </a:rPr>
              <a:t> — content hours, feature list, and what you have cut.</a:t>
            </a:r>
          </a:p>
        </p:txBody>
      </p:sp>
      <p:sp>
        <p:nvSpPr>
          <p:cNvPr id="404" name="s404-p10">
            <a:extLst>
              <a:ext uri="{FF2B5EF4-FFF2-40B4-BE49-F238E27FC236}">
                <a16:creationId xmlns:a16="http://schemas.microsoft.com/office/drawing/2014/main" id="{B097EB7E-2E4B-F604-035E-ADDF7129AC0B}"/>
              </a:ext>
            </a:extLst>
          </p:cNvPr>
          <p:cNvSpPr/>
          <p:nvPr/>
        </p:nvSpPr>
        <p:spPr>
          <a:xfrm>
            <a:off x="8001000" y="1854200"/>
            <a:ext cx="3683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HOW IT EARNS</a:t>
            </a:r>
          </a:p>
        </p:txBody>
      </p:sp>
      <p:sp>
        <p:nvSpPr>
          <p:cNvPr id="405" name="chip405-p10">
            <a:extLst>
              <a:ext uri="{FF2B5EF4-FFF2-40B4-BE49-F238E27FC236}">
                <a16:creationId xmlns:a16="http://schemas.microsoft.com/office/drawing/2014/main" id="{5EEC8B73-DA40-FFC8-8141-EDFBD8129AE3}"/>
              </a:ext>
            </a:extLst>
          </p:cNvPr>
          <p:cNvSpPr/>
          <p:nvPr/>
        </p:nvSpPr>
        <p:spPr>
          <a:xfrm>
            <a:off x="8001000" y="2209800"/>
            <a:ext cx="3683000" cy="736600"/>
          </a:xfrm>
          <a:prstGeom prst="roundRect">
            <a:avLst/>
          </a:prstGeom>
          <a:solidFill>
            <a:srgbClr val="CFB891"/>
          </a:solidFill>
        </p:spPr>
        <p:txBody>
          <a:bodyPr wrap="square" lIns="152400" tIns="76200" rIns="152400" bIns="76200" anchor="ctr"/>
          <a:lstStyle/>
          <a:p>
            <a:pPr algn="l"/>
            <a:r>
              <a:rPr lang="en-US" sz="1400" b="1" dirty="0">
                <a:solidFill>
                  <a:srgbClr val="000000"/>
                </a:solidFill>
              </a:rPr>
              <a:t>Premium</a:t>
            </a:r>
          </a:p>
          <a:p>
            <a:pPr algn="l"/>
            <a:r>
              <a:rPr lang="en-US" sz="1250" dirty="0">
                <a:solidFill>
                  <a:srgbClr val="000000"/>
                </a:solidFill>
              </a:rPr>
              <a:t>One price up front, DLC later — e.g. $19.99 on Steam.</a:t>
            </a:r>
          </a:p>
        </p:txBody>
      </p:sp>
      <p:sp>
        <p:nvSpPr>
          <p:cNvPr id="406" name="chip406-p10">
            <a:extLst>
              <a:ext uri="{FF2B5EF4-FFF2-40B4-BE49-F238E27FC236}">
                <a16:creationId xmlns:a16="http://schemas.microsoft.com/office/drawing/2014/main" id="{74136005-2AD8-D819-BF84-412A3CE8378D}"/>
              </a:ext>
            </a:extLst>
          </p:cNvPr>
          <p:cNvSpPr/>
          <p:nvPr/>
        </p:nvSpPr>
        <p:spPr>
          <a:xfrm>
            <a:off x="8001000" y="3073400"/>
            <a:ext cx="3683000" cy="736600"/>
          </a:xfrm>
          <a:prstGeom prst="roundRect">
            <a:avLst/>
          </a:prstGeom>
          <a:solidFill>
            <a:srgbClr val="555960"/>
          </a:solidFill>
        </p:spPr>
        <p:txBody>
          <a:bodyPr wrap="square" lIns="152400" tIns="76200" rIns="152400" bIns="76200" anchor="ctr"/>
          <a:lstStyle/>
          <a:p>
            <a:pPr algn="l"/>
            <a:r>
              <a:rPr lang="en-US" sz="1400" b="1" dirty="0">
                <a:solidFill>
                  <a:srgbClr val="FFFFFF"/>
                </a:solidFill>
              </a:rPr>
              <a:t>Free-to-play</a:t>
            </a:r>
          </a:p>
          <a:p>
            <a:pPr algn="l"/>
            <a:r>
              <a:rPr lang="en-US" sz="1250" dirty="0">
                <a:solidFill>
                  <a:srgbClr val="E8E6E3"/>
                </a:solidFill>
              </a:rPr>
              <a:t>Cosmetics and season passes — needs massive scale.</a:t>
            </a:r>
          </a:p>
        </p:txBody>
      </p:sp>
      <p:sp>
        <p:nvSpPr>
          <p:cNvPr id="407" name="chip407-p10">
            <a:extLst>
              <a:ext uri="{FF2B5EF4-FFF2-40B4-BE49-F238E27FC236}">
                <a16:creationId xmlns:a16="http://schemas.microsoft.com/office/drawing/2014/main" id="{766BD4C7-70A7-F9D5-87B3-A44786968987}"/>
              </a:ext>
            </a:extLst>
          </p:cNvPr>
          <p:cNvSpPr/>
          <p:nvPr/>
        </p:nvSpPr>
        <p:spPr>
          <a:xfrm>
            <a:off x="8001000" y="3937000"/>
            <a:ext cx="3683000" cy="736600"/>
          </a:xfrm>
          <a:prstGeom prst="roundRect">
            <a:avLst/>
          </a:prstGeom>
          <a:solidFill>
            <a:srgbClr val="DAAA00"/>
          </a:solidFill>
        </p:spPr>
        <p:txBody>
          <a:bodyPr wrap="square" lIns="152400" tIns="76200" rIns="152400" bIns="76200" anchor="ctr"/>
          <a:lstStyle/>
          <a:p>
            <a:pPr algn="l"/>
            <a:r>
              <a:rPr lang="en-US" sz="1400" b="1" dirty="0">
                <a:solidFill>
                  <a:srgbClr val="000000"/>
                </a:solidFill>
              </a:rPr>
              <a:t>Live-service</a:t>
            </a:r>
          </a:p>
          <a:p>
            <a:pPr algn="l"/>
            <a:r>
              <a:rPr lang="en-US" sz="1250" dirty="0">
                <a:solidFill>
                  <a:srgbClr val="000000"/>
                </a:solidFill>
              </a:rPr>
              <a:t>A content cadence you must budget for.</a:t>
            </a:r>
          </a:p>
        </p:txBody>
      </p:sp>
      <p:sp>
        <p:nvSpPr>
          <p:cNvPr id="408" name="s408-p10">
            <a:extLst>
              <a:ext uri="{FF2B5EF4-FFF2-40B4-BE49-F238E27FC236}">
                <a16:creationId xmlns:a16="http://schemas.microsoft.com/office/drawing/2014/main" id="{A256320E-5BAA-23E1-C2B5-F2D56E7D7948}"/>
              </a:ext>
            </a:extLst>
          </p:cNvPr>
          <p:cNvSpPr/>
          <p:nvPr/>
        </p:nvSpPr>
        <p:spPr>
          <a:xfrm>
            <a:off x="8001000" y="4800600"/>
            <a:ext cx="3683000" cy="6096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400" b="1" dirty="0">
                <a:solidFill>
                  <a:srgbClr val="000000"/>
                </a:solidFill>
              </a:rPr>
              <a:t>Pick one primary model.</a:t>
            </a:r>
            <a:r>
              <a:rPr lang="en-US" sz="1350" dirty="0">
                <a:solidFill>
                  <a:srgbClr val="55585F"/>
                </a:solidFill>
              </a:rPr>
              <a:t> Hybrids multiply scope, burn, and risk.</a:t>
            </a:r>
          </a:p>
        </p:txBody>
      </p:sp>
      <p:sp>
        <p:nvSpPr>
          <p:cNvPr id="409" name="s409-p10">
            <a:extLst>
              <a:ext uri="{FF2B5EF4-FFF2-40B4-BE49-F238E27FC236}">
                <a16:creationId xmlns:a16="http://schemas.microsoft.com/office/drawing/2014/main" id="{D104C875-E0B1-CB8B-3FAE-0FDB9BF6FDD2}"/>
              </a:ext>
            </a:extLst>
          </p:cNvPr>
          <p:cNvSpPr/>
          <p:nvPr/>
        </p:nvSpPr>
        <p:spPr>
          <a:xfrm>
            <a:off x="3708400" y="5588000"/>
            <a:ext cx="7975600" cy="939800"/>
          </a:xfrm>
          <a:prstGeom prst="rect">
            <a:avLst/>
          </a:prstGeom>
          <a:solidFill>
            <a:srgbClr val="55585F"/>
          </a:solidFill>
        </p:spPr>
        <p:txBody>
          <a:bodyPr wrap="square" lIns="330200" tIns="152400" rIns="279400" bIns="152400" anchor="ctr"/>
          <a:lstStyle/>
          <a:p>
            <a:pPr algn="l"/>
            <a:r>
              <a:rPr lang="en-US" sz="1300" b="1" spc="120" dirty="0">
                <a:solidFill>
                  <a:srgbClr val="DAAA00"/>
                </a:solidFill>
              </a:rPr>
              <a:t>THE VERTICAL SLICE</a:t>
            </a:r>
          </a:p>
          <a:p>
            <a:pPr algn="l">
              <a:spcBef>
                <a:spcPts val="400"/>
              </a:spcBef>
            </a:pPr>
            <a:r>
              <a:rPr lang="en-US" sz="1400" dirty="0">
                <a:solidFill>
                  <a:srgbClr val="FFFFFF"/>
                </a:solidFill>
              </a:rPr>
              <a:t>A playable slice of your best ten minutes beats a hundred pages of design doc — it is the strongest exhibit your plan can have.</a:t>
            </a:r>
          </a:p>
        </p:txBody>
      </p:sp>
      <p:sp>
        <p:nvSpPr>
          <p:cNvPr id="410" name="stripe-p10">
            <a:extLst>
              <a:ext uri="{FF2B5EF4-FFF2-40B4-BE49-F238E27FC236}">
                <a16:creationId xmlns:a16="http://schemas.microsoft.com/office/drawing/2014/main" id="{BCF6C692-09A4-A24F-2754-504E1448BB83}"/>
              </a:ext>
            </a:extLst>
          </p:cNvPr>
          <p:cNvSpPr/>
          <p:nvPr/>
        </p:nvSpPr>
        <p:spPr>
          <a:xfrm>
            <a:off x="3708400" y="5588000"/>
            <a:ext cx="76200" cy="939800"/>
          </a:xfrm>
          <a:prstGeom prst="rect">
            <a:avLst/>
          </a:prstGeom>
          <a:solidFill>
            <a:srgbClr val="DAAA00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90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-p11">
            <a:extLst>
              <a:ext uri="{FF2B5EF4-FFF2-40B4-BE49-F238E27FC236}">
                <a16:creationId xmlns:a16="http://schemas.microsoft.com/office/drawing/2014/main" id="{285FDF96-6DD5-16DE-E66B-8412A9004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Marketing &amp; Sales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34798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 dirty="0">
                <a:solidFill>
                  <a:srgbClr val="1C1C1E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421" name="s421-p11">
            <a:extLst>
              <a:ext uri="{FF2B5EF4-FFF2-40B4-BE49-F238E27FC236}">
                <a16:creationId xmlns:a16="http://schemas.microsoft.com/office/drawing/2014/main" id="{9688F75E-2A9C-5E53-F863-399642C273B3}"/>
              </a:ext>
            </a:extLst>
          </p:cNvPr>
          <p:cNvSpPr/>
          <p:nvPr/>
        </p:nvSpPr>
        <p:spPr>
          <a:xfrm>
            <a:off x="3708400" y="1143000"/>
            <a:ext cx="7975600" cy="558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Marketing is not a launch-week task — it is a funnel you build from the day you announce. Every beat exists to feed the next stage.</a:t>
            </a:r>
          </a:p>
        </p:txBody>
      </p:sp>
      <p:sp>
        <p:nvSpPr>
          <p:cNvPr id="422" name="s422-p11">
            <a:extLst>
              <a:ext uri="{FF2B5EF4-FFF2-40B4-BE49-F238E27FC236}">
                <a16:creationId xmlns:a16="http://schemas.microsoft.com/office/drawing/2014/main" id="{23BA22EA-5C62-1120-E4F9-F18C7FD1FBA8}"/>
              </a:ext>
            </a:extLst>
          </p:cNvPr>
          <p:cNvSpPr/>
          <p:nvPr/>
        </p:nvSpPr>
        <p:spPr>
          <a:xfrm>
            <a:off x="3708400" y="1879600"/>
            <a:ext cx="4318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THE WISHLIST FUNNEL</a:t>
            </a:r>
          </a:p>
        </p:txBody>
      </p:sp>
      <p:sp>
        <p:nvSpPr>
          <p:cNvPr id="423" name="stage423-p11">
            <a:extLst>
              <a:ext uri="{FF2B5EF4-FFF2-40B4-BE49-F238E27FC236}">
                <a16:creationId xmlns:a16="http://schemas.microsoft.com/office/drawing/2014/main" id="{D4922D90-4366-27B3-3617-331F03877EC0}"/>
              </a:ext>
            </a:extLst>
          </p:cNvPr>
          <p:cNvSpPr/>
          <p:nvPr/>
        </p:nvSpPr>
        <p:spPr>
          <a:xfrm>
            <a:off x="3708400" y="2235200"/>
            <a:ext cx="1955800" cy="838200"/>
          </a:xfrm>
          <a:prstGeom prst="homePlate">
            <a:avLst/>
          </a:prstGeom>
          <a:solidFill>
            <a:srgbClr val="555960"/>
          </a:solidFill>
        </p:spPr>
        <p:txBody>
          <a:bodyPr wrap="square" lIns="127000" tIns="50800" rIns="76200" bIns="50800" anchor="ctr"/>
          <a:lstStyle/>
          <a:p>
            <a:pPr algn="l"/>
            <a:r>
              <a:rPr lang="en-US" sz="1350" b="1" spc="60" dirty="0">
                <a:solidFill>
                  <a:srgbClr val="FFFFFF"/>
                </a:solidFill>
              </a:rPr>
              <a:t>DISCOVER</a:t>
            </a:r>
          </a:p>
          <a:p>
            <a:pPr algn="l"/>
            <a:r>
              <a:rPr lang="en-US" sz="1150" dirty="0">
                <a:solidFill>
                  <a:srgbClr val="E8E6E3"/>
                </a:solidFill>
              </a:rPr>
              <a:t>trailer, demo, socials</a:t>
            </a:r>
          </a:p>
        </p:txBody>
      </p:sp>
      <p:sp>
        <p:nvSpPr>
          <p:cNvPr id="424" name="stage424-p11">
            <a:extLst>
              <a:ext uri="{FF2B5EF4-FFF2-40B4-BE49-F238E27FC236}">
                <a16:creationId xmlns:a16="http://schemas.microsoft.com/office/drawing/2014/main" id="{96251E52-1F03-4A9D-41FC-52DDE767C593}"/>
              </a:ext>
            </a:extLst>
          </p:cNvPr>
          <p:cNvSpPr/>
          <p:nvPr/>
        </p:nvSpPr>
        <p:spPr>
          <a:xfrm>
            <a:off x="5715000" y="2235200"/>
            <a:ext cx="1955800" cy="838200"/>
          </a:xfrm>
          <a:prstGeom prst="chevron">
            <a:avLst/>
          </a:prstGeom>
          <a:solidFill>
            <a:srgbClr val="8D6F3D"/>
          </a:solidFill>
        </p:spPr>
        <p:txBody>
          <a:bodyPr wrap="square" lIns="127000" tIns="50800" rIns="76200" bIns="50800" anchor="ctr"/>
          <a:lstStyle/>
          <a:p>
            <a:pPr algn="l"/>
            <a:r>
              <a:rPr lang="en-US" sz="1350" b="1" spc="60" dirty="0">
                <a:solidFill>
                  <a:srgbClr val="FFFFFF"/>
                </a:solidFill>
              </a:rPr>
              <a:t>WISHLIST</a:t>
            </a:r>
          </a:p>
          <a:p>
            <a:pPr algn="l"/>
            <a:r>
              <a:rPr lang="en-US" sz="1150" dirty="0">
                <a:solidFill>
                  <a:srgbClr val="F0EAE0"/>
                </a:solidFill>
              </a:rPr>
              <a:t>Steam page live early</a:t>
            </a:r>
          </a:p>
        </p:txBody>
      </p:sp>
      <p:sp>
        <p:nvSpPr>
          <p:cNvPr id="425" name="stage425-p11">
            <a:extLst>
              <a:ext uri="{FF2B5EF4-FFF2-40B4-BE49-F238E27FC236}">
                <a16:creationId xmlns:a16="http://schemas.microsoft.com/office/drawing/2014/main" id="{A9A09909-3FA7-CB21-ABE6-AED0E766EF9F}"/>
              </a:ext>
            </a:extLst>
          </p:cNvPr>
          <p:cNvSpPr/>
          <p:nvPr/>
        </p:nvSpPr>
        <p:spPr>
          <a:xfrm>
            <a:off x="7721600" y="2235200"/>
            <a:ext cx="1955800" cy="838200"/>
          </a:xfrm>
          <a:prstGeom prst="chevron">
            <a:avLst/>
          </a:prstGeom>
          <a:solidFill>
            <a:srgbClr val="CFB891"/>
          </a:solidFill>
        </p:spPr>
        <p:txBody>
          <a:bodyPr wrap="square" lIns="127000" tIns="50800" rIns="76200" bIns="50800" anchor="ctr"/>
          <a:lstStyle/>
          <a:p>
            <a:pPr algn="l"/>
            <a:r>
              <a:rPr lang="en-US" sz="1350" b="1" spc="60" dirty="0">
                <a:solidFill>
                  <a:srgbClr val="000000"/>
                </a:solidFill>
              </a:rPr>
              <a:t>CONVERT</a:t>
            </a:r>
          </a:p>
          <a:p>
            <a:pPr algn="l"/>
            <a:r>
              <a:rPr lang="en-US" sz="1150" dirty="0">
                <a:solidFill>
                  <a:srgbClr val="3D3D3D"/>
                </a:solidFill>
              </a:rPr>
              <a:t>launch push, reviews</a:t>
            </a:r>
          </a:p>
        </p:txBody>
      </p:sp>
      <p:sp>
        <p:nvSpPr>
          <p:cNvPr id="426" name="stage426-p11">
            <a:extLst>
              <a:ext uri="{FF2B5EF4-FFF2-40B4-BE49-F238E27FC236}">
                <a16:creationId xmlns:a16="http://schemas.microsoft.com/office/drawing/2014/main" id="{BA3A4D38-45C6-CF6B-1839-AED402AC6261}"/>
              </a:ext>
            </a:extLst>
          </p:cNvPr>
          <p:cNvSpPr/>
          <p:nvPr/>
        </p:nvSpPr>
        <p:spPr>
          <a:xfrm>
            <a:off x="9728200" y="2235200"/>
            <a:ext cx="1955800" cy="838200"/>
          </a:xfrm>
          <a:prstGeom prst="chevron">
            <a:avLst/>
          </a:prstGeom>
          <a:solidFill>
            <a:srgbClr val="DAAA00"/>
          </a:solidFill>
        </p:spPr>
        <p:txBody>
          <a:bodyPr wrap="square" lIns="127000" tIns="50800" rIns="76200" bIns="50800" anchor="ctr"/>
          <a:lstStyle/>
          <a:p>
            <a:pPr algn="l"/>
            <a:r>
              <a:rPr lang="en-US" sz="1350" b="1" spc="60" dirty="0">
                <a:solidFill>
                  <a:srgbClr val="000000"/>
                </a:solidFill>
              </a:rPr>
              <a:t>RETAIN</a:t>
            </a:r>
          </a:p>
          <a:p>
            <a:pPr algn="l"/>
            <a:r>
              <a:rPr lang="en-US" sz="1150" dirty="0">
                <a:solidFill>
                  <a:srgbClr val="3D3D3D"/>
                </a:solidFill>
              </a:rPr>
              <a:t>updates, community</a:t>
            </a:r>
          </a:p>
        </p:txBody>
      </p:sp>
      <p:sp>
        <p:nvSpPr>
          <p:cNvPr id="427" name="s427-p11">
            <a:extLst>
              <a:ext uri="{FF2B5EF4-FFF2-40B4-BE49-F238E27FC236}">
                <a16:creationId xmlns:a16="http://schemas.microsoft.com/office/drawing/2014/main" id="{BAF97123-D1D0-7305-5C7F-9F295BBA4824}"/>
              </a:ext>
            </a:extLst>
          </p:cNvPr>
          <p:cNvSpPr/>
          <p:nvPr/>
        </p:nvSpPr>
        <p:spPr>
          <a:xfrm>
            <a:off x="3708400" y="3352800"/>
            <a:ext cx="3810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BEFORE LAUNCH</a:t>
            </a:r>
          </a:p>
        </p:txBody>
      </p:sp>
      <p:sp>
        <p:nvSpPr>
          <p:cNvPr id="428" name="s428-p11">
            <a:extLst>
              <a:ext uri="{FF2B5EF4-FFF2-40B4-BE49-F238E27FC236}">
                <a16:creationId xmlns:a16="http://schemas.microsoft.com/office/drawing/2014/main" id="{83F4E420-7483-9347-2FEC-F18794943302}"/>
              </a:ext>
            </a:extLst>
          </p:cNvPr>
          <p:cNvSpPr/>
          <p:nvPr/>
        </p:nvSpPr>
        <p:spPr>
          <a:xfrm>
            <a:off x="3708400" y="3683000"/>
            <a:ext cx="3937000" cy="17272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Steam page up 12+ months out</a:t>
            </a:r>
            <a:r>
              <a:rPr lang="en-US" sz="1350" dirty="0">
                <a:solidFill>
                  <a:srgbClr val="55585F"/>
                </a:solidFill>
              </a:rPr>
              <a:t> — wishlists compound; start before the game is pretty.</a:t>
            </a:r>
          </a:p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Demo into Next Fest</a:t>
            </a:r>
            <a:r>
              <a:rPr lang="en-US" sz="1350" dirty="0">
                <a:solidFill>
                  <a:srgbClr val="55585F"/>
                </a:solidFill>
              </a:rPr>
              <a:t> — the single biggest indie wishlist spike available.</a:t>
            </a:r>
          </a:p>
        </p:txBody>
      </p:sp>
      <p:sp>
        <p:nvSpPr>
          <p:cNvPr id="429" name="s429-p11">
            <a:extLst>
              <a:ext uri="{FF2B5EF4-FFF2-40B4-BE49-F238E27FC236}">
                <a16:creationId xmlns:a16="http://schemas.microsoft.com/office/drawing/2014/main" id="{D9BCA71C-90A4-9D6E-2111-0477D379BFCE}"/>
              </a:ext>
            </a:extLst>
          </p:cNvPr>
          <p:cNvSpPr/>
          <p:nvPr/>
        </p:nvSpPr>
        <p:spPr>
          <a:xfrm>
            <a:off x="8001000" y="3352800"/>
            <a:ext cx="3683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AT &amp; AFTER LAUNCH</a:t>
            </a:r>
          </a:p>
        </p:txBody>
      </p:sp>
      <p:sp>
        <p:nvSpPr>
          <p:cNvPr id="430" name="s430-p11">
            <a:extLst>
              <a:ext uri="{FF2B5EF4-FFF2-40B4-BE49-F238E27FC236}">
                <a16:creationId xmlns:a16="http://schemas.microsoft.com/office/drawing/2014/main" id="{793D0DBD-9908-D972-E8A7-59CCD1552F83}"/>
              </a:ext>
            </a:extLst>
          </p:cNvPr>
          <p:cNvSpPr/>
          <p:nvPr/>
        </p:nvSpPr>
        <p:spPr>
          <a:xfrm>
            <a:off x="8001000" y="3683000"/>
            <a:ext cx="3683000" cy="17272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Launch window</a:t>
            </a:r>
            <a:r>
              <a:rPr lang="en-US" sz="1350" dirty="0">
                <a:solidFill>
                  <a:srgbClr val="55585F"/>
                </a:solidFill>
              </a:rPr>
              <a:t> — discount, creator keys, and a review push in week one.</a:t>
            </a:r>
          </a:p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Updates as beats</a:t>
            </a:r>
            <a:r>
              <a:rPr lang="en-US" sz="1350" dirty="0">
                <a:solidFill>
                  <a:srgbClr val="55585F"/>
                </a:solidFill>
              </a:rPr>
              <a:t> — each content drop is a new marketing moment.</a:t>
            </a:r>
          </a:p>
        </p:txBody>
      </p:sp>
      <p:sp>
        <p:nvSpPr>
          <p:cNvPr id="431" name="s431-p11">
            <a:extLst>
              <a:ext uri="{FF2B5EF4-FFF2-40B4-BE49-F238E27FC236}">
                <a16:creationId xmlns:a16="http://schemas.microsoft.com/office/drawing/2014/main" id="{EEC6D8CC-C278-F4EB-BEFB-8CE26E25C2C4}"/>
              </a:ext>
            </a:extLst>
          </p:cNvPr>
          <p:cNvSpPr/>
          <p:nvPr/>
        </p:nvSpPr>
        <p:spPr>
          <a:xfrm>
            <a:off x="3708400" y="5588000"/>
            <a:ext cx="7975600" cy="939800"/>
          </a:xfrm>
          <a:prstGeom prst="rect">
            <a:avLst/>
          </a:prstGeom>
          <a:solidFill>
            <a:srgbClr val="55585F"/>
          </a:solidFill>
        </p:spPr>
        <p:txBody>
          <a:bodyPr wrap="square" lIns="330200" tIns="152400" rIns="279400" bIns="152400" anchor="ctr"/>
          <a:lstStyle/>
          <a:p>
            <a:pPr algn="l"/>
            <a:r>
              <a:rPr lang="en-US" sz="1300" b="1" spc="120" dirty="0">
                <a:solidFill>
                  <a:srgbClr val="DAAA00"/>
                </a:solidFill>
              </a:rPr>
              <a:t>WISHLISTS ARE CURRENCY</a:t>
            </a:r>
          </a:p>
          <a:p>
            <a:pPr algn="l">
              <a:spcBef>
                <a:spcPts val="400"/>
              </a:spcBef>
            </a:pPr>
            <a:r>
              <a:rPr lang="en-US" sz="1400" dirty="0">
                <a:solidFill>
                  <a:srgbClr val="FFFFFF"/>
                </a:solidFill>
              </a:rPr>
              <a:t>Steam's algorithm amplifies what players already want. Set a wishlist target in the plan — it is the one marketing number investors can check.</a:t>
            </a:r>
          </a:p>
        </p:txBody>
      </p:sp>
      <p:sp>
        <p:nvSpPr>
          <p:cNvPr id="432" name="stripe-p11">
            <a:extLst>
              <a:ext uri="{FF2B5EF4-FFF2-40B4-BE49-F238E27FC236}">
                <a16:creationId xmlns:a16="http://schemas.microsoft.com/office/drawing/2014/main" id="{F9C6B6B2-0B10-EFCE-5AFA-F2F8144063CA}"/>
              </a:ext>
            </a:extLst>
          </p:cNvPr>
          <p:cNvSpPr/>
          <p:nvPr/>
        </p:nvSpPr>
        <p:spPr>
          <a:xfrm>
            <a:off x="3708400" y="5588000"/>
            <a:ext cx="76200" cy="939800"/>
          </a:xfrm>
          <a:prstGeom prst="rect">
            <a:avLst/>
          </a:prstGeom>
          <a:solidFill>
            <a:srgbClr val="DAAA00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77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-p12">
            <a:extLst>
              <a:ext uri="{FF2B5EF4-FFF2-40B4-BE49-F238E27FC236}">
                <a16:creationId xmlns:a16="http://schemas.microsoft.com/office/drawing/2014/main" id="{82E01FBF-B573-AECD-84CE-64B1DBA47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Management &amp; Organization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37719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 dirty="0">
                <a:solidFill>
                  <a:srgbClr val="1C1C1E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441" name="s441-p12">
            <a:extLst>
              <a:ext uri="{FF2B5EF4-FFF2-40B4-BE49-F238E27FC236}">
                <a16:creationId xmlns:a16="http://schemas.microsoft.com/office/drawing/2014/main" id="{257B9C10-DE22-C6DD-2243-34EF773B1B65}"/>
              </a:ext>
            </a:extLst>
          </p:cNvPr>
          <p:cNvSpPr/>
          <p:nvPr/>
        </p:nvSpPr>
        <p:spPr>
          <a:xfrm>
            <a:off x="3708400" y="1143000"/>
            <a:ext cx="7975600" cy="558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Investors bet on teams before products. Show who is building the game, why they are credible, and exactly who you will add when funding lands.</a:t>
            </a:r>
          </a:p>
        </p:txBody>
      </p:sp>
      <p:sp>
        <p:nvSpPr>
          <p:cNvPr id="442" name="teamCard-p12">
            <a:extLst>
              <a:ext uri="{FF2B5EF4-FFF2-40B4-BE49-F238E27FC236}">
                <a16:creationId xmlns:a16="http://schemas.microsoft.com/office/drawing/2014/main" id="{3CC90B07-AE9E-B013-39DD-0C77C1DD72F4}"/>
              </a:ext>
            </a:extLst>
          </p:cNvPr>
          <p:cNvSpPr/>
          <p:nvPr/>
        </p:nvSpPr>
        <p:spPr>
          <a:xfrm>
            <a:off x="3708400" y="1854200"/>
            <a:ext cx="3937000" cy="3556000"/>
          </a:xfrm>
          <a:prstGeom prst="roundRect">
            <a:avLst/>
          </a:prstGeom>
          <a:solidFill>
            <a:srgbClr val="F5F0E8"/>
          </a:solidFill>
          <a:ln w="12700">
            <a:solidFill>
              <a:srgbClr val="CFB8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43" name="s443-p12">
            <a:extLst>
              <a:ext uri="{FF2B5EF4-FFF2-40B4-BE49-F238E27FC236}">
                <a16:creationId xmlns:a16="http://schemas.microsoft.com/office/drawing/2014/main" id="{BDA6C756-DAFD-31B9-18D6-D246AE31C6A9}"/>
              </a:ext>
            </a:extLst>
          </p:cNvPr>
          <p:cNvSpPr/>
          <p:nvPr/>
        </p:nvSpPr>
        <p:spPr>
          <a:xfrm>
            <a:off x="3962400" y="2032000"/>
            <a:ext cx="3429000" cy="3225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THE TEAM TODAY</a:t>
            </a:r>
          </a:p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Founders &amp; roles</a:t>
            </a:r>
            <a:r>
              <a:rPr lang="en-US" sz="1350" dirty="0">
                <a:solidFill>
                  <a:srgbClr val="55585F"/>
                </a:solidFill>
              </a:rPr>
              <a:t> — who owns creative, tech, and the business.</a:t>
            </a:r>
          </a:p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Shipped titles</a:t>
            </a:r>
            <a:r>
              <a:rPr lang="en-US" sz="1350" dirty="0">
                <a:solidFill>
                  <a:srgbClr val="55585F"/>
                </a:solidFill>
              </a:rPr>
              <a:t> — credits and track record beat resumes.</a:t>
            </a:r>
          </a:p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Advisors</a:t>
            </a:r>
            <a:r>
              <a:rPr lang="en-US" sz="1350" dirty="0">
                <a:solidFill>
                  <a:srgbClr val="55585F"/>
                </a:solidFill>
              </a:rPr>
              <a:t> — borrowed credibility; name them and their stake.</a:t>
            </a:r>
          </a:p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Gaps you admit</a:t>
            </a:r>
            <a:r>
              <a:rPr lang="en-US" sz="1350" dirty="0">
                <a:solidFill>
                  <a:srgbClr val="55585F"/>
                </a:solidFill>
              </a:rPr>
              <a:t> — naming what you lack builds trust.</a:t>
            </a:r>
          </a:p>
        </p:txBody>
      </p:sp>
      <p:sp>
        <p:nvSpPr>
          <p:cNvPr id="444" name="s444-p12">
            <a:extLst>
              <a:ext uri="{FF2B5EF4-FFF2-40B4-BE49-F238E27FC236}">
                <a16:creationId xmlns:a16="http://schemas.microsoft.com/office/drawing/2014/main" id="{CE622FA6-F181-877F-9B3C-D10CDC7CC435}"/>
              </a:ext>
            </a:extLst>
          </p:cNvPr>
          <p:cNvSpPr/>
          <p:nvPr/>
        </p:nvSpPr>
        <p:spPr>
          <a:xfrm>
            <a:off x="8001000" y="1854200"/>
            <a:ext cx="3683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ONE ORG, TWO STATES</a:t>
            </a:r>
          </a:p>
        </p:txBody>
      </p:sp>
      <p:sp>
        <p:nvSpPr>
          <p:cNvPr id="445" name="orgTop-p12">
            <a:extLst>
              <a:ext uri="{FF2B5EF4-FFF2-40B4-BE49-F238E27FC236}">
                <a16:creationId xmlns:a16="http://schemas.microsoft.com/office/drawing/2014/main" id="{8AC8F6DE-C394-4ED8-1FDF-2626A3E53B6F}"/>
              </a:ext>
            </a:extLst>
          </p:cNvPr>
          <p:cNvSpPr/>
          <p:nvPr/>
        </p:nvSpPr>
        <p:spPr>
          <a:xfrm>
            <a:off x="8445500" y="2235200"/>
            <a:ext cx="2794000" cy="431800"/>
          </a:xfrm>
          <a:prstGeom prst="roundRect">
            <a:avLst/>
          </a:prstGeom>
          <a:solidFill>
            <a:srgbClr val="555960"/>
          </a:solidFill>
        </p:spPr>
        <p:txBody>
          <a:bodyPr wrap="square" lIns="25400" tIns="12700" rIns="25400" bIns="1270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</a:rPr>
              <a:t>Studio Lead / Creative</a:t>
            </a:r>
          </a:p>
        </p:txBody>
      </p:sp>
      <p:sp>
        <p:nvSpPr>
          <p:cNvPr id="446" name="c1-p12">
            <a:extLst>
              <a:ext uri="{FF2B5EF4-FFF2-40B4-BE49-F238E27FC236}">
                <a16:creationId xmlns:a16="http://schemas.microsoft.com/office/drawing/2014/main" id="{FAF5BAA2-2033-7519-3970-2399582D1F8D}"/>
              </a:ext>
            </a:extLst>
          </p:cNvPr>
          <p:cNvSpPr/>
          <p:nvPr/>
        </p:nvSpPr>
        <p:spPr>
          <a:xfrm>
            <a:off x="9823450" y="2667000"/>
            <a:ext cx="38100" cy="127000"/>
          </a:xfrm>
          <a:prstGeom prst="rect">
            <a:avLst/>
          </a:prstGeom>
          <a:solidFill>
            <a:srgbClr val="9D9694"/>
          </a:solidFill>
        </p:spPr>
        <p:txBody>
          <a:bodyPr/>
          <a:lstStyle/>
          <a:p>
            <a:endParaRPr lang="en-US"/>
          </a:p>
        </p:txBody>
      </p:sp>
      <p:sp>
        <p:nvSpPr>
          <p:cNvPr id="447" name="c2-p12">
            <a:extLst>
              <a:ext uri="{FF2B5EF4-FFF2-40B4-BE49-F238E27FC236}">
                <a16:creationId xmlns:a16="http://schemas.microsoft.com/office/drawing/2014/main" id="{66ECFA0D-57F3-37E5-251B-72B9542286F1}"/>
              </a:ext>
            </a:extLst>
          </p:cNvPr>
          <p:cNvSpPr/>
          <p:nvPr/>
        </p:nvSpPr>
        <p:spPr>
          <a:xfrm>
            <a:off x="8839200" y="2794000"/>
            <a:ext cx="1968500" cy="38100"/>
          </a:xfrm>
          <a:prstGeom prst="rect">
            <a:avLst/>
          </a:prstGeom>
          <a:solidFill>
            <a:srgbClr val="9D9694"/>
          </a:solidFill>
        </p:spPr>
        <p:txBody>
          <a:bodyPr/>
          <a:lstStyle/>
          <a:p>
            <a:endParaRPr lang="en-US"/>
          </a:p>
        </p:txBody>
      </p:sp>
      <p:sp>
        <p:nvSpPr>
          <p:cNvPr id="448" name="c3-p12">
            <a:extLst>
              <a:ext uri="{FF2B5EF4-FFF2-40B4-BE49-F238E27FC236}">
                <a16:creationId xmlns:a16="http://schemas.microsoft.com/office/drawing/2014/main" id="{7DD98574-CC1B-98C2-B0AB-03992D17B4DA}"/>
              </a:ext>
            </a:extLst>
          </p:cNvPr>
          <p:cNvSpPr/>
          <p:nvPr/>
        </p:nvSpPr>
        <p:spPr>
          <a:xfrm>
            <a:off x="8839200" y="2832100"/>
            <a:ext cx="38100" cy="63500"/>
          </a:xfrm>
          <a:prstGeom prst="rect">
            <a:avLst/>
          </a:prstGeom>
          <a:solidFill>
            <a:srgbClr val="9D9694"/>
          </a:solidFill>
        </p:spPr>
        <p:txBody>
          <a:bodyPr/>
          <a:lstStyle/>
          <a:p>
            <a:endParaRPr lang="en-US"/>
          </a:p>
        </p:txBody>
      </p:sp>
      <p:sp>
        <p:nvSpPr>
          <p:cNvPr id="449" name="c4-p12">
            <a:extLst>
              <a:ext uri="{FF2B5EF4-FFF2-40B4-BE49-F238E27FC236}">
                <a16:creationId xmlns:a16="http://schemas.microsoft.com/office/drawing/2014/main" id="{223AF1FE-7F27-F08A-1E21-5DC09928ECB2}"/>
              </a:ext>
            </a:extLst>
          </p:cNvPr>
          <p:cNvSpPr/>
          <p:nvPr/>
        </p:nvSpPr>
        <p:spPr>
          <a:xfrm>
            <a:off x="10769600" y="2832100"/>
            <a:ext cx="38100" cy="63500"/>
          </a:xfrm>
          <a:prstGeom prst="rect">
            <a:avLst/>
          </a:prstGeom>
          <a:solidFill>
            <a:srgbClr val="9D9694"/>
          </a:solidFill>
        </p:spPr>
        <p:txBody>
          <a:bodyPr/>
          <a:lstStyle/>
          <a:p>
            <a:endParaRPr lang="en-US"/>
          </a:p>
        </p:txBody>
      </p:sp>
      <p:sp>
        <p:nvSpPr>
          <p:cNvPr id="450" name="orgL-p12">
            <a:extLst>
              <a:ext uri="{FF2B5EF4-FFF2-40B4-BE49-F238E27FC236}">
                <a16:creationId xmlns:a16="http://schemas.microsoft.com/office/drawing/2014/main" id="{0580E292-C2E4-7D05-B160-FEBEAA42CD1B}"/>
              </a:ext>
            </a:extLst>
          </p:cNvPr>
          <p:cNvSpPr/>
          <p:nvPr/>
        </p:nvSpPr>
        <p:spPr>
          <a:xfrm>
            <a:off x="8001000" y="2895600"/>
            <a:ext cx="1714500" cy="431800"/>
          </a:xfrm>
          <a:prstGeom prst="roundRect">
            <a:avLst/>
          </a:prstGeom>
          <a:solidFill>
            <a:srgbClr val="CFB891"/>
          </a:solidFill>
        </p:spPr>
        <p:txBody>
          <a:bodyPr wrap="square" lIns="25400" tIns="12700" rIns="25400" bIns="12700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</a:rPr>
              <a:t>Tech Lead</a:t>
            </a:r>
          </a:p>
        </p:txBody>
      </p:sp>
      <p:sp>
        <p:nvSpPr>
          <p:cNvPr id="451" name="orgR-p12">
            <a:extLst>
              <a:ext uri="{FF2B5EF4-FFF2-40B4-BE49-F238E27FC236}">
                <a16:creationId xmlns:a16="http://schemas.microsoft.com/office/drawing/2014/main" id="{EA59B119-E8B7-6D83-B314-178FC40BAF0A}"/>
              </a:ext>
            </a:extLst>
          </p:cNvPr>
          <p:cNvSpPr/>
          <p:nvPr/>
        </p:nvSpPr>
        <p:spPr>
          <a:xfrm>
            <a:off x="9969500" y="2895600"/>
            <a:ext cx="1714500" cy="431800"/>
          </a:xfrm>
          <a:prstGeom prst="roundRect">
            <a:avLst/>
          </a:prstGeom>
          <a:solidFill>
            <a:srgbClr val="CFB891"/>
          </a:solidFill>
        </p:spPr>
        <p:txBody>
          <a:bodyPr wrap="square" lIns="25400" tIns="12700" rIns="25400" bIns="12700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</a:rPr>
              <a:t>Art Lead</a:t>
            </a:r>
          </a:p>
        </p:txBody>
      </p:sp>
      <p:sp>
        <p:nvSpPr>
          <p:cNvPr id="452" name="c5-p12">
            <a:extLst>
              <a:ext uri="{FF2B5EF4-FFF2-40B4-BE49-F238E27FC236}">
                <a16:creationId xmlns:a16="http://schemas.microsoft.com/office/drawing/2014/main" id="{4926BE9A-8A0B-5EA2-B72D-308F357826A0}"/>
              </a:ext>
            </a:extLst>
          </p:cNvPr>
          <p:cNvSpPr/>
          <p:nvPr/>
        </p:nvSpPr>
        <p:spPr>
          <a:xfrm>
            <a:off x="8839200" y="3327400"/>
            <a:ext cx="38100" cy="330200"/>
          </a:xfrm>
          <a:prstGeom prst="rect">
            <a:avLst/>
          </a:prstGeom>
          <a:solidFill>
            <a:srgbClr val="9D9694"/>
          </a:solidFill>
        </p:spPr>
        <p:txBody>
          <a:bodyPr/>
          <a:lstStyle/>
          <a:p>
            <a:endParaRPr lang="en-US"/>
          </a:p>
        </p:txBody>
      </p:sp>
      <p:sp>
        <p:nvSpPr>
          <p:cNvPr id="453" name="c6-p12">
            <a:extLst>
              <a:ext uri="{FF2B5EF4-FFF2-40B4-BE49-F238E27FC236}">
                <a16:creationId xmlns:a16="http://schemas.microsoft.com/office/drawing/2014/main" id="{998735CA-B641-2B6B-2B08-F870AFC12FD6}"/>
              </a:ext>
            </a:extLst>
          </p:cNvPr>
          <p:cNvSpPr/>
          <p:nvPr/>
        </p:nvSpPr>
        <p:spPr>
          <a:xfrm>
            <a:off x="10769600" y="3327400"/>
            <a:ext cx="38100" cy="330200"/>
          </a:xfrm>
          <a:prstGeom prst="rect">
            <a:avLst/>
          </a:prstGeom>
          <a:solidFill>
            <a:srgbClr val="9D9694"/>
          </a:solidFill>
        </p:spPr>
        <p:txBody>
          <a:bodyPr/>
          <a:lstStyle/>
          <a:p>
            <a:endParaRPr lang="en-US"/>
          </a:p>
        </p:txBody>
      </p:sp>
      <p:sp>
        <p:nvSpPr>
          <p:cNvPr id="454" name="orgD1-p12">
            <a:extLst>
              <a:ext uri="{FF2B5EF4-FFF2-40B4-BE49-F238E27FC236}">
                <a16:creationId xmlns:a16="http://schemas.microsoft.com/office/drawing/2014/main" id="{0A4EAA29-29C6-4157-EF73-DEA24C1A00B4}"/>
              </a:ext>
            </a:extLst>
          </p:cNvPr>
          <p:cNvSpPr/>
          <p:nvPr/>
        </p:nvSpPr>
        <p:spPr>
          <a:xfrm>
            <a:off x="8001000" y="3657600"/>
            <a:ext cx="1714500" cy="431800"/>
          </a:xfrm>
          <a:prstGeom prst="roundRect">
            <a:avLst/>
          </a:prstGeom>
          <a:noFill/>
          <a:ln w="12700">
            <a:solidFill>
              <a:srgbClr val="9D9694"/>
            </a:solidFill>
            <a:prstDash val="dash"/>
          </a:ln>
        </p:spPr>
        <p:txBody>
          <a:bodyPr wrap="square" lIns="25400" tIns="12700" rIns="25400" bIns="12700" anchor="ctr"/>
          <a:lstStyle/>
          <a:p>
            <a:pPr algn="ctr"/>
            <a:r>
              <a:rPr lang="en-US" sz="1300" dirty="0">
                <a:solidFill>
                  <a:srgbClr val="55585F"/>
                </a:solidFill>
              </a:rPr>
              <a:t>QA / Producer</a:t>
            </a:r>
          </a:p>
        </p:txBody>
      </p:sp>
      <p:sp>
        <p:nvSpPr>
          <p:cNvPr id="455" name="orgD2-p12">
            <a:extLst>
              <a:ext uri="{FF2B5EF4-FFF2-40B4-BE49-F238E27FC236}">
                <a16:creationId xmlns:a16="http://schemas.microsoft.com/office/drawing/2014/main" id="{C08FCCBC-8310-5400-C045-129FAB00FDA5}"/>
              </a:ext>
            </a:extLst>
          </p:cNvPr>
          <p:cNvSpPr/>
          <p:nvPr/>
        </p:nvSpPr>
        <p:spPr>
          <a:xfrm>
            <a:off x="9969500" y="3657600"/>
            <a:ext cx="1714500" cy="431800"/>
          </a:xfrm>
          <a:prstGeom prst="roundRect">
            <a:avLst/>
          </a:prstGeom>
          <a:noFill/>
          <a:ln w="12700">
            <a:solidFill>
              <a:srgbClr val="9D9694"/>
            </a:solidFill>
            <a:prstDash val="dash"/>
          </a:ln>
        </p:spPr>
        <p:txBody>
          <a:bodyPr wrap="square" lIns="25400" tIns="12700" rIns="25400" bIns="12700" anchor="ctr"/>
          <a:lstStyle/>
          <a:p>
            <a:pPr algn="ctr"/>
            <a:r>
              <a:rPr lang="en-US" sz="1300" dirty="0">
                <a:solidFill>
                  <a:srgbClr val="55585F"/>
                </a:solidFill>
              </a:rPr>
              <a:t>Environment Artist</a:t>
            </a:r>
          </a:p>
        </p:txBody>
      </p:sp>
      <p:sp>
        <p:nvSpPr>
          <p:cNvPr id="456" name="s456-p12">
            <a:extLst>
              <a:ext uri="{FF2B5EF4-FFF2-40B4-BE49-F238E27FC236}">
                <a16:creationId xmlns:a16="http://schemas.microsoft.com/office/drawing/2014/main" id="{43C12A80-B9DE-AC83-9C06-7CB702E0DBB9}"/>
              </a:ext>
            </a:extLst>
          </p:cNvPr>
          <p:cNvSpPr/>
          <p:nvPr/>
        </p:nvSpPr>
        <p:spPr>
          <a:xfrm>
            <a:off x="8001000" y="4267200"/>
            <a:ext cx="3683000" cy="1143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>
              <a:buNone/>
            </a:pPr>
            <a:r>
              <a:rPr lang="en-US" sz="1250" b="1" dirty="0">
                <a:solidFill>
                  <a:srgbClr val="000000"/>
                </a:solidFill>
              </a:rPr>
              <a:t>Solid</a:t>
            </a:r>
            <a:r>
              <a:rPr lang="en-US" sz="1250" dirty="0">
                <a:solidFill>
                  <a:srgbClr val="55585F"/>
                </a:solidFill>
              </a:rPr>
              <a:t> — the team today. </a:t>
            </a:r>
            <a:r>
              <a:rPr lang="en-US" sz="1250" b="1" dirty="0">
                <a:solidFill>
                  <a:srgbClr val="000000"/>
                </a:solidFill>
              </a:rPr>
              <a:t>Dashed</a:t>
            </a:r>
            <a:r>
              <a:rPr lang="en-US" sz="1250" dirty="0">
                <a:solidFill>
                  <a:srgbClr val="55585F"/>
                </a:solidFill>
              </a:rPr>
              <a:t> — to-be-hired (TBH) roles this raise unlocks: the exact holes the capital plugs, each tied to a milestone.</a:t>
            </a:r>
          </a:p>
        </p:txBody>
      </p:sp>
      <p:sp>
        <p:nvSpPr>
          <p:cNvPr id="457" name="s457-p12">
            <a:extLst>
              <a:ext uri="{FF2B5EF4-FFF2-40B4-BE49-F238E27FC236}">
                <a16:creationId xmlns:a16="http://schemas.microsoft.com/office/drawing/2014/main" id="{D4254369-AD09-A0FD-A122-C1CA9DA27BD4}"/>
              </a:ext>
            </a:extLst>
          </p:cNvPr>
          <p:cNvSpPr/>
          <p:nvPr/>
        </p:nvSpPr>
        <p:spPr>
          <a:xfrm>
            <a:off x="3708400" y="5588000"/>
            <a:ext cx="7975600" cy="939800"/>
          </a:xfrm>
          <a:prstGeom prst="rect">
            <a:avLst/>
          </a:prstGeom>
          <a:solidFill>
            <a:srgbClr val="55585F"/>
          </a:solidFill>
        </p:spPr>
        <p:txBody>
          <a:bodyPr wrap="square" lIns="330200" tIns="152400" rIns="279400" bIns="152400" anchor="ctr"/>
          <a:lstStyle/>
          <a:p>
            <a:pPr algn="l"/>
            <a:r>
              <a:rPr lang="en-US" sz="1300" b="1" spc="120" dirty="0">
                <a:solidFill>
                  <a:srgbClr val="DAAA00"/>
                </a:solidFill>
              </a:rPr>
              <a:t>ONE PAGE, ONE CHART</a:t>
            </a:r>
          </a:p>
          <a:p>
            <a:pPr algn="l">
              <a:spcBef>
                <a:spcPts val="400"/>
              </a:spcBef>
            </a:pPr>
            <a:r>
              <a:rPr lang="en-US" sz="1400" dirty="0">
                <a:solidFill>
                  <a:srgbClr val="FFFFFF"/>
                </a:solidFill>
              </a:rPr>
              <a:t>An org chart with named roles today and dashed roles post-funding says more than a page of bios. Full resumes belong in Exhibits.</a:t>
            </a:r>
          </a:p>
        </p:txBody>
      </p:sp>
      <p:sp>
        <p:nvSpPr>
          <p:cNvPr id="458" name="stripe-p12">
            <a:extLst>
              <a:ext uri="{FF2B5EF4-FFF2-40B4-BE49-F238E27FC236}">
                <a16:creationId xmlns:a16="http://schemas.microsoft.com/office/drawing/2014/main" id="{3089E051-D3A7-6749-527A-E027829F5DB0}"/>
              </a:ext>
            </a:extLst>
          </p:cNvPr>
          <p:cNvSpPr/>
          <p:nvPr/>
        </p:nvSpPr>
        <p:spPr>
          <a:xfrm>
            <a:off x="3708400" y="5588000"/>
            <a:ext cx="76200" cy="939800"/>
          </a:xfrm>
          <a:prstGeom prst="rect">
            <a:avLst/>
          </a:prstGeom>
          <a:solidFill>
            <a:srgbClr val="DAAA00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4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-p13">
            <a:extLst>
              <a:ext uri="{FF2B5EF4-FFF2-40B4-BE49-F238E27FC236}">
                <a16:creationId xmlns:a16="http://schemas.microsoft.com/office/drawing/2014/main" id="{8CC125C5-CB66-9CE7-35A0-9B4A6BB84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Operations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40640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>
                <a:solidFill>
                  <a:srgbClr val="1C1C1E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461" name="s461-p13">
            <a:extLst>
              <a:ext uri="{FF2B5EF4-FFF2-40B4-BE49-F238E27FC236}">
                <a16:creationId xmlns:a16="http://schemas.microsoft.com/office/drawing/2014/main" id="{88EF90A2-7B01-F285-DA19-D68093478700}"/>
              </a:ext>
            </a:extLst>
          </p:cNvPr>
          <p:cNvSpPr/>
          <p:nvPr/>
        </p:nvSpPr>
        <p:spPr>
          <a:xfrm>
            <a:off x="3708400" y="1143000"/>
            <a:ext cx="7975600" cy="558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How the studio actually runs: the pipeline that turns ideas into shipped builds, and the systems that keep a small team moving fast.</a:t>
            </a:r>
          </a:p>
        </p:txBody>
      </p:sp>
      <p:sp>
        <p:nvSpPr>
          <p:cNvPr id="462" name="pipeCard-p13">
            <a:extLst>
              <a:ext uri="{FF2B5EF4-FFF2-40B4-BE49-F238E27FC236}">
                <a16:creationId xmlns:a16="http://schemas.microsoft.com/office/drawing/2014/main" id="{5D48644A-7B4B-1E8D-7B5D-00FCFD95900A}"/>
              </a:ext>
            </a:extLst>
          </p:cNvPr>
          <p:cNvSpPr/>
          <p:nvPr/>
        </p:nvSpPr>
        <p:spPr>
          <a:xfrm>
            <a:off x="3708400" y="1854200"/>
            <a:ext cx="3937000" cy="3556000"/>
          </a:xfrm>
          <a:prstGeom prst="roundRect">
            <a:avLst/>
          </a:prstGeom>
          <a:solidFill>
            <a:srgbClr val="F5F0E8"/>
          </a:solidFill>
          <a:ln w="12700">
            <a:solidFill>
              <a:srgbClr val="CFB8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63" name="s463-p13">
            <a:extLst>
              <a:ext uri="{FF2B5EF4-FFF2-40B4-BE49-F238E27FC236}">
                <a16:creationId xmlns:a16="http://schemas.microsoft.com/office/drawing/2014/main" id="{FE20DEAA-E4E8-D015-DC87-537C37F1A8C0}"/>
              </a:ext>
            </a:extLst>
          </p:cNvPr>
          <p:cNvSpPr/>
          <p:nvPr/>
        </p:nvSpPr>
        <p:spPr>
          <a:xfrm>
            <a:off x="3962400" y="1955800"/>
            <a:ext cx="3429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THE PIPELINE</a:t>
            </a:r>
          </a:p>
        </p:txBody>
      </p:sp>
      <p:sp>
        <p:nvSpPr>
          <p:cNvPr id="464" name="num0-p13">
            <a:extLst>
              <a:ext uri="{FF2B5EF4-FFF2-40B4-BE49-F238E27FC236}">
                <a16:creationId xmlns:a16="http://schemas.microsoft.com/office/drawing/2014/main" id="{C0F3E9D9-D13B-2E2C-2B0F-5574681675AB}"/>
              </a:ext>
            </a:extLst>
          </p:cNvPr>
          <p:cNvSpPr/>
          <p:nvPr/>
        </p:nvSpPr>
        <p:spPr>
          <a:xfrm>
            <a:off x="3962400" y="2362200"/>
            <a:ext cx="330200" cy="3302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465" name="row0-p13">
            <a:extLst>
              <a:ext uri="{FF2B5EF4-FFF2-40B4-BE49-F238E27FC236}">
                <a16:creationId xmlns:a16="http://schemas.microsoft.com/office/drawing/2014/main" id="{D6DC2C65-9776-006C-A5C1-BF44C1511E3C}"/>
              </a:ext>
            </a:extLst>
          </p:cNvPr>
          <p:cNvSpPr/>
          <p:nvPr/>
        </p:nvSpPr>
        <p:spPr>
          <a:xfrm>
            <a:off x="4445000" y="2286000"/>
            <a:ext cx="2997200" cy="5588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300" b="1" dirty="0">
                <a:solidFill>
                  <a:srgbClr val="000000"/>
                </a:solidFill>
              </a:rPr>
              <a:t>Pre-production</a:t>
            </a:r>
            <a:r>
              <a:rPr lang="en-US" sz="1250" dirty="0">
                <a:solidFill>
                  <a:srgbClr val="55585F"/>
                </a:solidFill>
              </a:rPr>
              <a:t> — prototype until the loop is fun.</a:t>
            </a:r>
          </a:p>
        </p:txBody>
      </p:sp>
      <p:sp>
        <p:nvSpPr>
          <p:cNvPr id="466" name="num1-p13">
            <a:extLst>
              <a:ext uri="{FF2B5EF4-FFF2-40B4-BE49-F238E27FC236}">
                <a16:creationId xmlns:a16="http://schemas.microsoft.com/office/drawing/2014/main" id="{101C97E0-C671-82A2-E91A-316BA415EAB3}"/>
              </a:ext>
            </a:extLst>
          </p:cNvPr>
          <p:cNvSpPr/>
          <p:nvPr/>
        </p:nvSpPr>
        <p:spPr>
          <a:xfrm>
            <a:off x="3962400" y="2946400"/>
            <a:ext cx="330200" cy="3302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467" name="row1-p13">
            <a:extLst>
              <a:ext uri="{FF2B5EF4-FFF2-40B4-BE49-F238E27FC236}">
                <a16:creationId xmlns:a16="http://schemas.microsoft.com/office/drawing/2014/main" id="{1DE71ADE-A471-4781-7F01-FC77877AE665}"/>
              </a:ext>
            </a:extLst>
          </p:cNvPr>
          <p:cNvSpPr/>
          <p:nvPr/>
        </p:nvSpPr>
        <p:spPr>
          <a:xfrm>
            <a:off x="4445000" y="2870200"/>
            <a:ext cx="2997200" cy="5588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300" b="1" dirty="0">
                <a:solidFill>
                  <a:srgbClr val="000000"/>
                </a:solidFill>
              </a:rPr>
              <a:t>Production</a:t>
            </a:r>
            <a:r>
              <a:rPr lang="en-US" sz="1250" dirty="0">
                <a:solidFill>
                  <a:srgbClr val="55585F"/>
                </a:solidFill>
              </a:rPr>
              <a:t> — build content at a measured velocity.</a:t>
            </a:r>
          </a:p>
        </p:txBody>
      </p:sp>
      <p:sp>
        <p:nvSpPr>
          <p:cNvPr id="468" name="num2-p13">
            <a:extLst>
              <a:ext uri="{FF2B5EF4-FFF2-40B4-BE49-F238E27FC236}">
                <a16:creationId xmlns:a16="http://schemas.microsoft.com/office/drawing/2014/main" id="{CC55CF57-189F-8180-41E3-7F54280210EA}"/>
              </a:ext>
            </a:extLst>
          </p:cNvPr>
          <p:cNvSpPr/>
          <p:nvPr/>
        </p:nvSpPr>
        <p:spPr>
          <a:xfrm>
            <a:off x="3962400" y="3530600"/>
            <a:ext cx="330200" cy="3302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469" name="row2-p13">
            <a:extLst>
              <a:ext uri="{FF2B5EF4-FFF2-40B4-BE49-F238E27FC236}">
                <a16:creationId xmlns:a16="http://schemas.microsoft.com/office/drawing/2014/main" id="{0EC7F90B-543E-CC88-5218-EED262623D06}"/>
              </a:ext>
            </a:extLst>
          </p:cNvPr>
          <p:cNvSpPr/>
          <p:nvPr/>
        </p:nvSpPr>
        <p:spPr>
          <a:xfrm>
            <a:off x="4445000" y="3454400"/>
            <a:ext cx="2997200" cy="5588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300" b="1" dirty="0">
                <a:solidFill>
                  <a:srgbClr val="000000"/>
                </a:solidFill>
              </a:rPr>
              <a:t>Alpha &amp; Beta</a:t>
            </a:r>
            <a:r>
              <a:rPr lang="en-US" sz="1250" dirty="0">
                <a:solidFill>
                  <a:srgbClr val="55585F"/>
                </a:solidFill>
              </a:rPr>
              <a:t> — feature-complete, then stable.</a:t>
            </a:r>
          </a:p>
        </p:txBody>
      </p:sp>
      <p:sp>
        <p:nvSpPr>
          <p:cNvPr id="470" name="num3-p13">
            <a:extLst>
              <a:ext uri="{FF2B5EF4-FFF2-40B4-BE49-F238E27FC236}">
                <a16:creationId xmlns:a16="http://schemas.microsoft.com/office/drawing/2014/main" id="{BD74426D-98A9-B491-CE2B-538E3429240B}"/>
              </a:ext>
            </a:extLst>
          </p:cNvPr>
          <p:cNvSpPr/>
          <p:nvPr/>
        </p:nvSpPr>
        <p:spPr>
          <a:xfrm>
            <a:off x="3962400" y="4114800"/>
            <a:ext cx="330200" cy="3302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471" name="row3-p13">
            <a:extLst>
              <a:ext uri="{FF2B5EF4-FFF2-40B4-BE49-F238E27FC236}">
                <a16:creationId xmlns:a16="http://schemas.microsoft.com/office/drawing/2014/main" id="{60BE71FD-1CDD-5212-31BE-3C83E7D6D012}"/>
              </a:ext>
            </a:extLst>
          </p:cNvPr>
          <p:cNvSpPr/>
          <p:nvPr/>
        </p:nvSpPr>
        <p:spPr>
          <a:xfrm>
            <a:off x="4445000" y="4038600"/>
            <a:ext cx="2997200" cy="5588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300" b="1" dirty="0">
                <a:solidFill>
                  <a:srgbClr val="000000"/>
                </a:solidFill>
              </a:rPr>
              <a:t>Cert &amp; launch</a:t>
            </a:r>
            <a:r>
              <a:rPr lang="en-US" sz="1250" dirty="0">
                <a:solidFill>
                  <a:srgbClr val="55585F"/>
                </a:solidFill>
              </a:rPr>
              <a:t> — platform review takes weeks.</a:t>
            </a:r>
          </a:p>
        </p:txBody>
      </p:sp>
      <p:sp>
        <p:nvSpPr>
          <p:cNvPr id="472" name="num4-p13">
            <a:extLst>
              <a:ext uri="{FF2B5EF4-FFF2-40B4-BE49-F238E27FC236}">
                <a16:creationId xmlns:a16="http://schemas.microsoft.com/office/drawing/2014/main" id="{01CED25A-29A2-F06D-2CB5-094497E61A49}"/>
              </a:ext>
            </a:extLst>
          </p:cNvPr>
          <p:cNvSpPr/>
          <p:nvPr/>
        </p:nvSpPr>
        <p:spPr>
          <a:xfrm>
            <a:off x="3962400" y="4699000"/>
            <a:ext cx="330200" cy="3302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473" name="row4-p13">
            <a:extLst>
              <a:ext uri="{FF2B5EF4-FFF2-40B4-BE49-F238E27FC236}">
                <a16:creationId xmlns:a16="http://schemas.microsoft.com/office/drawing/2014/main" id="{1CD775BB-1ADE-5637-DADB-9D721D2D74D0}"/>
              </a:ext>
            </a:extLst>
          </p:cNvPr>
          <p:cNvSpPr/>
          <p:nvPr/>
        </p:nvSpPr>
        <p:spPr>
          <a:xfrm>
            <a:off x="4445000" y="4622800"/>
            <a:ext cx="2997200" cy="5588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300" b="1" dirty="0">
                <a:solidFill>
                  <a:srgbClr val="000000"/>
                </a:solidFill>
              </a:rPr>
              <a:t>Live ops</a:t>
            </a:r>
            <a:r>
              <a:rPr lang="en-US" sz="1250" dirty="0">
                <a:solidFill>
                  <a:srgbClr val="55585F"/>
                </a:solidFill>
              </a:rPr>
              <a:t> — patches, updates, community.</a:t>
            </a:r>
          </a:p>
        </p:txBody>
      </p:sp>
      <p:sp>
        <p:nvSpPr>
          <p:cNvPr id="474" name="s474-p13">
            <a:extLst>
              <a:ext uri="{FF2B5EF4-FFF2-40B4-BE49-F238E27FC236}">
                <a16:creationId xmlns:a16="http://schemas.microsoft.com/office/drawing/2014/main" id="{515DC209-3604-7B60-692E-7A6F67F58F00}"/>
              </a:ext>
            </a:extLst>
          </p:cNvPr>
          <p:cNvSpPr/>
          <p:nvPr/>
        </p:nvSpPr>
        <p:spPr>
          <a:xfrm>
            <a:off x="8001000" y="1854200"/>
            <a:ext cx="3683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THE SYSTEMS</a:t>
            </a:r>
          </a:p>
        </p:txBody>
      </p:sp>
      <p:sp>
        <p:nvSpPr>
          <p:cNvPr id="475" name="s475-p13">
            <a:extLst>
              <a:ext uri="{FF2B5EF4-FFF2-40B4-BE49-F238E27FC236}">
                <a16:creationId xmlns:a16="http://schemas.microsoft.com/office/drawing/2014/main" id="{B68AC898-E1D3-E602-E22A-9C0348791414}"/>
              </a:ext>
            </a:extLst>
          </p:cNvPr>
          <p:cNvSpPr/>
          <p:nvPr/>
        </p:nvSpPr>
        <p:spPr>
          <a:xfrm>
            <a:off x="8001000" y="2184400"/>
            <a:ext cx="3683000" cy="3225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Engine &amp; tools</a:t>
            </a:r>
            <a:r>
              <a:rPr lang="en-US" sz="1350" dirty="0">
                <a:solidFill>
                  <a:srgbClr val="55585F"/>
                </a:solidFill>
              </a:rPr>
              <a:t> — Unity, Unreal, or Godot, and why.</a:t>
            </a:r>
          </a:p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Builds &amp; versioning</a:t>
            </a:r>
            <a:r>
              <a:rPr lang="en-US" sz="1350" dirty="0">
                <a:solidFill>
                  <a:srgbClr val="55585F"/>
                </a:solidFill>
              </a:rPr>
              <a:t> — automated builds catch breakage early.</a:t>
            </a:r>
          </a:p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Outsourcing</a:t>
            </a:r>
            <a:r>
              <a:rPr lang="en-US" sz="1350" dirty="0">
                <a:solidFill>
                  <a:srgbClr val="55585F"/>
                </a:solidFill>
              </a:rPr>
              <a:t> — audio, ports, and localization rarely stay in-house.</a:t>
            </a:r>
          </a:p>
          <a:p>
            <a:pPr algn="l">
              <a:spcBef>
                <a:spcPts val="700"/>
              </a:spcBef>
            </a:pPr>
            <a:r>
              <a:rPr lang="en-US" sz="1400" b="1" dirty="0">
                <a:solidFill>
                  <a:srgbClr val="000000"/>
                </a:solidFill>
              </a:rPr>
              <a:t>Playtest cadence</a:t>
            </a:r>
            <a:r>
              <a:rPr lang="en-US" sz="1350" dirty="0">
                <a:solidFill>
                  <a:srgbClr val="55585F"/>
                </a:solidFill>
              </a:rPr>
              <a:t> — external testers on a schedule, not on vibes.</a:t>
            </a:r>
          </a:p>
        </p:txBody>
      </p:sp>
      <p:sp>
        <p:nvSpPr>
          <p:cNvPr id="476" name="s476-p13">
            <a:extLst>
              <a:ext uri="{FF2B5EF4-FFF2-40B4-BE49-F238E27FC236}">
                <a16:creationId xmlns:a16="http://schemas.microsoft.com/office/drawing/2014/main" id="{7536E39D-20BF-011D-1573-4746E685B508}"/>
              </a:ext>
            </a:extLst>
          </p:cNvPr>
          <p:cNvSpPr/>
          <p:nvPr/>
        </p:nvSpPr>
        <p:spPr>
          <a:xfrm>
            <a:off x="3708400" y="5588000"/>
            <a:ext cx="7975600" cy="939800"/>
          </a:xfrm>
          <a:prstGeom prst="rect">
            <a:avLst/>
          </a:prstGeom>
          <a:solidFill>
            <a:srgbClr val="55585F"/>
          </a:solidFill>
        </p:spPr>
        <p:txBody>
          <a:bodyPr wrap="square" lIns="330200" tIns="152400" rIns="279400" bIns="152400" anchor="ctr"/>
          <a:lstStyle/>
          <a:p>
            <a:pPr algn="l"/>
            <a:r>
              <a:rPr lang="en-US" sz="1300" b="1" spc="120" dirty="0">
                <a:solidFill>
                  <a:srgbClr val="DAAA00"/>
                </a:solidFill>
              </a:rPr>
              <a:t>SCOPE IS THE SILENT KILLER</a:t>
            </a:r>
          </a:p>
          <a:p>
            <a:pPr algn="l">
              <a:spcBef>
                <a:spcPts val="400"/>
              </a:spcBef>
            </a:pPr>
            <a:r>
              <a:rPr lang="en-US" sz="1400" dirty="0">
                <a:solidFill>
                  <a:srgbClr val="FFFFFF"/>
                </a:solidFill>
              </a:rPr>
              <a:t>Studios rarely die from bad ideas — they die from underestimating production. Put a 20% buffer on every milestone in the plan.</a:t>
            </a:r>
          </a:p>
        </p:txBody>
      </p:sp>
      <p:sp>
        <p:nvSpPr>
          <p:cNvPr id="477" name="stripe-p13">
            <a:extLst>
              <a:ext uri="{FF2B5EF4-FFF2-40B4-BE49-F238E27FC236}">
                <a16:creationId xmlns:a16="http://schemas.microsoft.com/office/drawing/2014/main" id="{95F960E3-4BC3-DD09-4067-A25E20A7CC0F}"/>
              </a:ext>
            </a:extLst>
          </p:cNvPr>
          <p:cNvSpPr/>
          <p:nvPr/>
        </p:nvSpPr>
        <p:spPr>
          <a:xfrm>
            <a:off x="3708400" y="5588000"/>
            <a:ext cx="76200" cy="939800"/>
          </a:xfrm>
          <a:prstGeom prst="rect">
            <a:avLst/>
          </a:prstGeom>
          <a:solidFill>
            <a:srgbClr val="DAAA00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42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-p14">
            <a:extLst>
              <a:ext uri="{FF2B5EF4-FFF2-40B4-BE49-F238E27FC236}">
                <a16:creationId xmlns:a16="http://schemas.microsoft.com/office/drawing/2014/main" id="{8C63EAC6-3EBB-0127-C548-6A57A5E42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Financial Pro Formas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48387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 dirty="0">
                <a:solidFill>
                  <a:srgbClr val="1C1C1E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481" name="s481-p14">
            <a:extLst>
              <a:ext uri="{FF2B5EF4-FFF2-40B4-BE49-F238E27FC236}">
                <a16:creationId xmlns:a16="http://schemas.microsoft.com/office/drawing/2014/main" id="{BF9873CA-BA20-EEAA-06D1-E7968975C5A5}"/>
              </a:ext>
            </a:extLst>
          </p:cNvPr>
          <p:cNvSpPr/>
          <p:nvPr/>
        </p:nvSpPr>
        <p:spPr>
          <a:xfrm>
            <a:off x="3708400" y="1143000"/>
            <a:ext cx="7975600" cy="558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>
              <a:buNone/>
            </a:pPr>
            <a:r>
              <a:rPr lang="en-US" sz="1500" dirty="0">
                <a:solidFill>
                  <a:srgbClr val="55585F"/>
                </a:solidFill>
              </a:rPr>
              <a:t>Forecast the model you actually chose — premium games spike at launch and live on the tail; free-to-play lives or dies on unit economics.</a:t>
            </a:r>
          </a:p>
        </p:txBody>
      </p:sp>
      <p:sp>
        <p:nvSpPr>
          <p:cNvPr id="482" name="s482-p14">
            <a:extLst>
              <a:ext uri="{FF2B5EF4-FFF2-40B4-BE49-F238E27FC236}">
                <a16:creationId xmlns:a16="http://schemas.microsoft.com/office/drawing/2014/main" id="{E748510A-E947-72CA-C514-605CCC9007C0}"/>
              </a:ext>
            </a:extLst>
          </p:cNvPr>
          <p:cNvSpPr/>
          <p:nvPr/>
        </p:nvSpPr>
        <p:spPr>
          <a:xfrm>
            <a:off x="3708400" y="1854200"/>
            <a:ext cx="4191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>
              <a:buNone/>
            </a:pPr>
            <a:r>
              <a:rPr lang="en-US" sz="1300" b="1" spc="120" dirty="0">
                <a:solidFill>
                  <a:srgbClr val="8D6F3D"/>
                </a:solidFill>
              </a:rPr>
              <a:t>ILLUSTRATIVE PREMIUM P&amp;L ($K)</a:t>
            </a:r>
          </a:p>
        </p:txBody>
      </p:sp>
      <p:sp>
        <p:nvSpPr>
          <p:cNvPr id="483" name="s483-p14">
            <a:extLst>
              <a:ext uri="{FF2B5EF4-FFF2-40B4-BE49-F238E27FC236}">
                <a16:creationId xmlns:a16="http://schemas.microsoft.com/office/drawing/2014/main" id="{E8731BF1-03FB-1523-2FED-CBCFBB6EEB80}"/>
              </a:ext>
            </a:extLst>
          </p:cNvPr>
          <p:cNvSpPr/>
          <p:nvPr/>
        </p:nvSpPr>
        <p:spPr>
          <a:xfrm>
            <a:off x="8001000" y="1854200"/>
            <a:ext cx="3683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>
              <a:buNone/>
            </a:pPr>
            <a:r>
              <a:rPr lang="en-US" sz="1300" b="1" spc="120" dirty="0">
                <a:solidFill>
                  <a:srgbClr val="8D6F3D"/>
                </a:solidFill>
              </a:rPr>
              <a:t>PREMIUM LOGIC</a:t>
            </a:r>
          </a:p>
        </p:txBody>
      </p:sp>
      <p:sp>
        <p:nvSpPr>
          <p:cNvPr id="484" name="s484-p14">
            <a:extLst>
              <a:ext uri="{FF2B5EF4-FFF2-40B4-BE49-F238E27FC236}">
                <a16:creationId xmlns:a16="http://schemas.microsoft.com/office/drawing/2014/main" id="{C2B36CB5-9B75-289F-3162-8FA8675E09C2}"/>
              </a:ext>
            </a:extLst>
          </p:cNvPr>
          <p:cNvSpPr/>
          <p:nvPr/>
        </p:nvSpPr>
        <p:spPr>
          <a:xfrm>
            <a:off x="8001000" y="2184400"/>
            <a:ext cx="3683000" cy="3225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00000"/>
                </a:solidFill>
              </a:rPr>
              <a:t>Units × price − 30% </a:t>
            </a:r>
            <a:r>
              <a:rPr lang="en-US" sz="1350" dirty="0">
                <a:solidFill>
                  <a:srgbClr val="55585F"/>
                </a:solidFill>
              </a:rPr>
              <a:t>— storefront fees come off gross; forecast net revenue only.</a:t>
            </a:r>
          </a:p>
          <a:p>
            <a:pPr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00000"/>
                </a:solidFill>
              </a:rPr>
              <a:t>The build year earns $0 </a:t>
            </a:r>
            <a:r>
              <a:rPr lang="en-US" sz="1350" dirty="0">
                <a:solidFill>
                  <a:srgbClr val="55585F"/>
                </a:solidFill>
              </a:rPr>
              <a:t>— revenue starts at launch, then long-tails via sales and DLC.</a:t>
            </a:r>
          </a:p>
          <a:p>
            <a:pPr>
              <a:spcBef>
                <a:spcPts val="1600"/>
              </a:spcBef>
              <a:buNone/>
            </a:pPr>
            <a:r>
              <a:rPr lang="en-US" sz="1300" b="1" spc="120" dirty="0">
                <a:solidFill>
                  <a:srgbClr val="8D6F3D"/>
                </a:solidFill>
              </a:rPr>
              <a:t>FREE-TO-PLAY LOGIC</a:t>
            </a:r>
          </a:p>
          <a:p>
            <a:pPr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00000"/>
                </a:solidFill>
              </a:rPr>
              <a:t>LTV &gt; CPI </a:t>
            </a:r>
            <a:r>
              <a:rPr lang="en-US" sz="1350" dirty="0">
                <a:solidFill>
                  <a:srgbClr val="55585F"/>
                </a:solidFill>
              </a:rPr>
              <a:t>— a player must be worth more than they cost to acquire.</a:t>
            </a:r>
          </a:p>
          <a:p>
            <a:pPr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00000"/>
                </a:solidFill>
              </a:rPr>
              <a:t>Retention is the model </a:t>
            </a:r>
            <a:r>
              <a:rPr lang="en-US" sz="1350" dirty="0">
                <a:solidFill>
                  <a:srgbClr val="55585F"/>
                </a:solidFill>
              </a:rPr>
              <a:t>— D1/D7/D30 curves and a ~70/30 IAP-to-ads split drive revenue.</a:t>
            </a:r>
          </a:p>
        </p:txBody>
      </p:sp>
      <p:sp>
        <p:nvSpPr>
          <p:cNvPr id="485" name="s485-p14">
            <a:extLst>
              <a:ext uri="{FF2B5EF4-FFF2-40B4-BE49-F238E27FC236}">
                <a16:creationId xmlns:a16="http://schemas.microsoft.com/office/drawing/2014/main" id="{20076581-53EB-E76B-E2BC-1224697DF309}"/>
              </a:ext>
            </a:extLst>
          </p:cNvPr>
          <p:cNvSpPr/>
          <p:nvPr/>
        </p:nvSpPr>
        <p:spPr>
          <a:xfrm>
            <a:off x="3708400" y="5588000"/>
            <a:ext cx="7975600" cy="939800"/>
          </a:xfrm>
          <a:prstGeom prst="rect">
            <a:avLst/>
          </a:prstGeom>
          <a:solidFill>
            <a:srgbClr val="55585F"/>
          </a:solidFill>
        </p:spPr>
        <p:txBody>
          <a:bodyPr wrap="square" lIns="330200" tIns="152400" rIns="279400" bIns="152400" anchor="ctr"/>
          <a:lstStyle/>
          <a:p>
            <a:pPr>
              <a:buNone/>
            </a:pPr>
            <a:r>
              <a:rPr lang="en-US" sz="1300" b="1" spc="120" dirty="0">
                <a:solidFill>
                  <a:srgbClr val="DAAA00"/>
                </a:solidFill>
              </a:rPr>
              <a:t>THE ASSUMPTION IS THE PRODUCT</a:t>
            </a:r>
          </a:p>
          <a:p>
            <a:pPr>
              <a:spcBef>
                <a:spcPts val="300"/>
              </a:spcBef>
              <a:buNone/>
            </a:pPr>
            <a:r>
              <a:rPr lang="en-US" sz="1400" dirty="0">
                <a:solidFill>
                  <a:srgbClr val="FFFFFF"/>
                </a:solidFill>
              </a:rPr>
              <a:t>Investors interrogate the inputs — price, units, CPI, retention, burn. State every assumption beside its chart, and model base, upside, and survival cases.</a:t>
            </a:r>
          </a:p>
        </p:txBody>
      </p:sp>
      <p:sp>
        <p:nvSpPr>
          <p:cNvPr id="486" name="stripe-p14">
            <a:extLst>
              <a:ext uri="{FF2B5EF4-FFF2-40B4-BE49-F238E27FC236}">
                <a16:creationId xmlns:a16="http://schemas.microsoft.com/office/drawing/2014/main" id="{78F35AE4-240B-43E7-EAEA-C5F25035267B}"/>
              </a:ext>
            </a:extLst>
          </p:cNvPr>
          <p:cNvSpPr/>
          <p:nvPr/>
        </p:nvSpPr>
        <p:spPr>
          <a:xfrm>
            <a:off x="3708400" y="5588000"/>
            <a:ext cx="76200" cy="939800"/>
          </a:xfrm>
          <a:prstGeom prst="rect">
            <a:avLst/>
          </a:prstGeom>
          <a:solidFill>
            <a:srgbClr val="DAAA00"/>
          </a:solidFill>
        </p:spPr>
        <p:txBody>
          <a:bodyPr/>
          <a:lstStyle/>
          <a:p>
            <a:endParaRPr lang="en-US"/>
          </a:p>
        </p:txBody>
      </p:sp>
      <p:graphicFrame>
        <p:nvGraphicFramePr>
          <p:cNvPr id="490" name="ProFormaChart-p14">
            <a:extLst>
              <a:ext uri="{FF2B5EF4-FFF2-40B4-BE49-F238E27FC236}">
                <a16:creationId xmlns:a16="http://schemas.microsoft.com/office/drawing/2014/main" id="{362B4787-7633-E65B-544B-E848E1A9C41B}"/>
              </a:ext>
            </a:extLst>
          </p:cNvPr>
          <p:cNvGraphicFramePr/>
          <p:nvPr/>
        </p:nvGraphicFramePr>
        <p:xfrm>
          <a:off x="3708400" y="2184400"/>
          <a:ext cx="4089400" cy="322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9238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018909-5AF2-3C1F-6694-821972B6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Financial Requirement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51308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>
                <a:solidFill>
                  <a:srgbClr val="1C1C1E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501" name="s501"/>
          <p:cNvSpPr/>
          <p:nvPr/>
        </p:nvSpPr>
        <p:spPr>
          <a:xfrm>
            <a:off x="3708400" y="1143000"/>
            <a:ext cx="7975600" cy="558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The ask: one number, what it buys, and the milestone it carries you past. Funding requests fail on vagueness far more often than on size.</a:t>
            </a:r>
          </a:p>
        </p:txBody>
      </p:sp>
      <p:sp>
        <p:nvSpPr>
          <p:cNvPr id="502" name="s502"/>
          <p:cNvSpPr/>
          <p:nvPr/>
        </p:nvSpPr>
        <p:spPr>
          <a:xfrm>
            <a:off x="3708400" y="1854200"/>
            <a:ext cx="4191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USE OF FUNDS — TYPICAL SPLIT</a:t>
            </a:r>
          </a:p>
        </p:txBody>
      </p:sp>
      <p:sp>
        <p:nvSpPr>
          <p:cNvPr id="503" name="s503"/>
          <p:cNvSpPr/>
          <p:nvPr/>
        </p:nvSpPr>
        <p:spPr>
          <a:xfrm>
            <a:off x="8001000" y="1854200"/>
            <a:ext cx="3683000" cy="2540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STRUCTURE THE ASK</a:t>
            </a:r>
          </a:p>
        </p:txBody>
      </p:sp>
      <p:sp>
        <p:nvSpPr>
          <p:cNvPr id="504" name="s504"/>
          <p:cNvSpPr/>
          <p:nvPr/>
        </p:nvSpPr>
        <p:spPr>
          <a:xfrm>
            <a:off x="8001000" y="2184400"/>
            <a:ext cx="3683000" cy="3225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>
              <a:buNone/>
            </a:pPr>
            <a:r>
              <a:rPr lang="en-US" sz="1400" b="1" dirty="0">
                <a:solidFill>
                  <a:srgbClr val="000000"/>
                </a:solidFill>
              </a:rPr>
              <a:t>The number </a:t>
            </a:r>
            <a:r>
              <a:rPr lang="en-US" sz="1350" dirty="0">
                <a:solidFill>
                  <a:srgbClr val="55585F"/>
                </a:solidFill>
              </a:rPr>
              <a:t>— one figure covering 18–24 months of runway.</a:t>
            </a:r>
          </a:p>
          <a:p>
            <a:pPr>
              <a:spcBef>
                <a:spcPts val="700"/>
              </a:spcBef>
              <a:buNone/>
            </a:pPr>
            <a:r>
              <a:rPr lang="en-US" sz="1400" b="1" dirty="0">
                <a:solidFill>
                  <a:srgbClr val="000000"/>
                </a:solidFill>
              </a:rPr>
              <a:t>Cost to completion </a:t>
            </a:r>
            <a:r>
              <a:rPr lang="en-US" sz="1350" dirty="0">
                <a:solidFill>
                  <a:srgbClr val="55585F"/>
                </a:solidFill>
              </a:rPr>
              <a:t>— development isolated from the marketing / UA budget.</a:t>
            </a:r>
          </a:p>
          <a:p>
            <a:pPr>
              <a:spcBef>
                <a:spcPts val="700"/>
              </a:spcBef>
              <a:buNone/>
            </a:pPr>
            <a:r>
              <a:rPr lang="en-US" sz="1400" b="1" dirty="0">
                <a:solidFill>
                  <a:srgbClr val="000000"/>
                </a:solidFill>
              </a:rPr>
              <a:t>Breakeven </a:t>
            </a:r>
            <a:r>
              <a:rPr lang="en-US" sz="1350" dirty="0">
                <a:solidFill>
                  <a:srgbClr val="55585F"/>
                </a:solidFill>
              </a:rPr>
              <a:t>— exactly how many copies, or what MAU, pays it back.</a:t>
            </a:r>
          </a:p>
          <a:p>
            <a:pPr>
              <a:spcBef>
                <a:spcPts val="700"/>
              </a:spcBef>
              <a:buNone/>
            </a:pPr>
            <a:r>
              <a:rPr lang="en-US" sz="1400" b="1" dirty="0">
                <a:solidFill>
                  <a:srgbClr val="000000"/>
                </a:solidFill>
              </a:rPr>
              <a:t>Stress test </a:t>
            </a:r>
            <a:r>
              <a:rPr lang="en-US" sz="1350" dirty="0">
                <a:solidFill>
                  <a:srgbClr val="55585F"/>
                </a:solidFill>
              </a:rPr>
              <a:t>— downside, base, and upside; prove you survive the downside.</a:t>
            </a:r>
          </a:p>
          <a:p>
            <a:pPr>
              <a:spcBef>
                <a:spcPts val="700"/>
              </a:spcBef>
              <a:buNone/>
            </a:pPr>
            <a:r>
              <a:rPr lang="en-US" sz="1400" b="1" dirty="0">
                <a:solidFill>
                  <a:srgbClr val="000000"/>
                </a:solidFill>
              </a:rPr>
              <a:t>Sources </a:t>
            </a:r>
            <a:r>
              <a:rPr lang="en-US" sz="1350" dirty="0">
                <a:solidFill>
                  <a:srgbClr val="55585F"/>
                </a:solidFill>
              </a:rPr>
              <a:t>— equity, publisher advance, grants — and what each costs you.</a:t>
            </a:r>
          </a:p>
        </p:txBody>
      </p:sp>
      <p:sp>
        <p:nvSpPr>
          <p:cNvPr id="505" name="s505"/>
          <p:cNvSpPr/>
          <p:nvPr/>
        </p:nvSpPr>
        <p:spPr>
          <a:xfrm>
            <a:off x="3708400" y="5588000"/>
            <a:ext cx="7975600" cy="939800"/>
          </a:xfrm>
          <a:prstGeom prst="rect">
            <a:avLst/>
          </a:prstGeom>
          <a:solidFill>
            <a:srgbClr val="55585F"/>
          </a:solidFill>
        </p:spPr>
        <p:txBody>
          <a:bodyPr wrap="square" lIns="330200" tIns="152400" rIns="279400" bIns="152400" anchor="ctr"/>
          <a:lstStyle/>
          <a:p>
            <a:pPr algn="l"/>
            <a:r>
              <a:rPr lang="en-US" sz="1300" b="1" spc="120" dirty="0">
                <a:solidFill>
                  <a:srgbClr val="DAAA00"/>
                </a:solidFill>
              </a:rPr>
              <a:t>RUNWAY MATH INVESTORS DO</a:t>
            </a:r>
          </a:p>
          <a:p>
            <a:pPr algn="l">
              <a:spcBef>
                <a:spcPts val="400"/>
              </a:spcBef>
            </a:pPr>
            <a:r>
              <a:rPr lang="en-US" sz="1400" dirty="0">
                <a:solidFill>
                  <a:srgbClr val="FFFFFF"/>
                </a:solidFill>
              </a:rPr>
              <a:t>Monthly burn × months to the next milestone + 20% buffer. If the ask does not reach a fundable milestone, it is too small — not too safe.</a:t>
            </a:r>
          </a:p>
        </p:txBody>
      </p:sp>
      <p:sp>
        <p:nvSpPr>
          <p:cNvPr id="506" name="stripe"/>
          <p:cNvSpPr/>
          <p:nvPr/>
        </p:nvSpPr>
        <p:spPr>
          <a:xfrm>
            <a:off x="3708400" y="5588000"/>
            <a:ext cx="76200" cy="939800"/>
          </a:xfrm>
          <a:prstGeom prst="rect">
            <a:avLst/>
          </a:prstGeom>
          <a:solidFill>
            <a:srgbClr val="DAAA00"/>
          </a:solidFill>
        </p:spPr>
        <p:txBody>
          <a:bodyPr/>
          <a:lstStyle/>
          <a:p>
            <a:endParaRPr lang="en-US"/>
          </a:p>
        </p:txBody>
      </p:sp>
      <p:graphicFrame>
        <p:nvGraphicFramePr>
          <p:cNvPr id="510" name="UseOfFundsChart"/>
          <p:cNvGraphicFramePr/>
          <p:nvPr/>
        </p:nvGraphicFramePr>
        <p:xfrm>
          <a:off x="3708400" y="2184400"/>
          <a:ext cx="4089400" cy="322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01905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018909-5AF2-3C1F-6694-821972B6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Exhibits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54229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>
                <a:solidFill>
                  <a:srgbClr val="1C1C1E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521" name="s521"/>
          <p:cNvSpPr/>
          <p:nvPr/>
        </p:nvSpPr>
        <p:spPr>
          <a:xfrm>
            <a:off x="3708400" y="1143000"/>
            <a:ext cx="7975600" cy="558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The appendix that carries your proof — everything an investor checks once the pitch has worked. Every exhibit backs a claim made in the plan.</a:t>
            </a:r>
          </a:p>
        </p:txBody>
      </p:sp>
      <p:sp>
        <p:nvSpPr>
          <p:cNvPr id="522" name="exCardA"/>
          <p:cNvSpPr/>
          <p:nvPr/>
        </p:nvSpPr>
        <p:spPr>
          <a:xfrm>
            <a:off x="3708400" y="1854200"/>
            <a:ext cx="2514600" cy="1651000"/>
          </a:xfrm>
          <a:prstGeom prst="roundRect">
            <a:avLst/>
          </a:prstGeom>
          <a:solidFill>
            <a:srgbClr val="F5F0E8"/>
          </a:solidFill>
          <a:ln w="12700">
            <a:solidFill>
              <a:srgbClr val="CFB8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23" name="exDotA"/>
          <p:cNvSpPr/>
          <p:nvPr/>
        </p:nvSpPr>
        <p:spPr>
          <a:xfrm>
            <a:off x="3886200" y="2019300"/>
            <a:ext cx="304800" cy="3048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250" b="1" dirty="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524" name="exTitleA"/>
          <p:cNvSpPr/>
          <p:nvPr/>
        </p:nvSpPr>
        <p:spPr>
          <a:xfrm>
            <a:off x="4292600" y="1981200"/>
            <a:ext cx="18034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buNone/>
            </a:pPr>
            <a:r>
              <a:rPr lang="en-US" sz="1350" b="1" dirty="0">
                <a:solidFill>
                  <a:srgbClr val="000000"/>
                </a:solidFill>
              </a:rPr>
              <a:t>Build &amp; visuals</a:t>
            </a:r>
          </a:p>
        </p:txBody>
      </p:sp>
      <p:sp>
        <p:nvSpPr>
          <p:cNvPr id="525" name="exDescA"/>
          <p:cNvSpPr/>
          <p:nvPr/>
        </p:nvSpPr>
        <p:spPr>
          <a:xfrm>
            <a:off x="3886200" y="2438400"/>
            <a:ext cx="2159000" cy="9398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buNone/>
            </a:pPr>
            <a:r>
              <a:rPr lang="en-US" sz="1250" dirty="0">
                <a:solidFill>
                  <a:srgbClr val="55585F"/>
                </a:solidFill>
              </a:rPr>
              <a:t>Demo link or QR code plus three defining screens — the strongest proof.</a:t>
            </a:r>
          </a:p>
        </p:txBody>
      </p:sp>
      <p:sp>
        <p:nvSpPr>
          <p:cNvPr id="526" name="exCardB"/>
          <p:cNvSpPr/>
          <p:nvPr/>
        </p:nvSpPr>
        <p:spPr>
          <a:xfrm>
            <a:off x="6438900" y="1854200"/>
            <a:ext cx="2514600" cy="1651000"/>
          </a:xfrm>
          <a:prstGeom prst="roundRect">
            <a:avLst/>
          </a:prstGeom>
          <a:solidFill>
            <a:srgbClr val="F5F0E8"/>
          </a:solidFill>
          <a:ln w="12700">
            <a:solidFill>
              <a:srgbClr val="CFB8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27" name="exDotB"/>
          <p:cNvSpPr/>
          <p:nvPr/>
        </p:nvSpPr>
        <p:spPr>
          <a:xfrm>
            <a:off x="6616700" y="2019300"/>
            <a:ext cx="304800" cy="3048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250" b="1" dirty="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528" name="exTitleB"/>
          <p:cNvSpPr/>
          <p:nvPr/>
        </p:nvSpPr>
        <p:spPr>
          <a:xfrm>
            <a:off x="7023100" y="1981200"/>
            <a:ext cx="18034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buNone/>
            </a:pPr>
            <a:r>
              <a:rPr lang="en-US" sz="1350" b="1" dirty="0">
                <a:solidFill>
                  <a:srgbClr val="000000"/>
                </a:solidFill>
              </a:rPr>
              <a:t>Dev schedule</a:t>
            </a:r>
          </a:p>
        </p:txBody>
      </p:sp>
      <p:sp>
        <p:nvSpPr>
          <p:cNvPr id="529" name="exDescB"/>
          <p:cNvSpPr/>
          <p:nvPr/>
        </p:nvSpPr>
        <p:spPr>
          <a:xfrm>
            <a:off x="6616700" y="2438400"/>
            <a:ext cx="2159000" cy="9398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buNone/>
            </a:pPr>
            <a:r>
              <a:rPr lang="en-US" sz="1250" dirty="0">
                <a:solidFill>
                  <a:srgbClr val="55585F"/>
                </a:solidFill>
              </a:rPr>
              <a:t>Dated milestones: prototype, vertical slice, alpha/beta, cert, launch.</a:t>
            </a:r>
          </a:p>
        </p:txBody>
      </p:sp>
      <p:sp>
        <p:nvSpPr>
          <p:cNvPr id="530" name="exCardC"/>
          <p:cNvSpPr/>
          <p:nvPr/>
        </p:nvSpPr>
        <p:spPr>
          <a:xfrm>
            <a:off x="9169400" y="1854200"/>
            <a:ext cx="2514600" cy="1651000"/>
          </a:xfrm>
          <a:prstGeom prst="roundRect">
            <a:avLst/>
          </a:prstGeom>
          <a:solidFill>
            <a:srgbClr val="F5F0E8"/>
          </a:solidFill>
          <a:ln w="12700">
            <a:solidFill>
              <a:srgbClr val="CFB8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31" name="exDotC"/>
          <p:cNvSpPr/>
          <p:nvPr/>
        </p:nvSpPr>
        <p:spPr>
          <a:xfrm>
            <a:off x="9347200" y="2019300"/>
            <a:ext cx="304800" cy="3048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250" b="1" dirty="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532" name="exTitleC"/>
          <p:cNvSpPr/>
          <p:nvPr/>
        </p:nvSpPr>
        <p:spPr>
          <a:xfrm>
            <a:off x="9753600" y="1981200"/>
            <a:ext cx="18034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300" b="1" dirty="0">
                <a:solidFill>
                  <a:srgbClr val="000000"/>
                </a:solidFill>
              </a:rPr>
              <a:t>Full financials</a:t>
            </a:r>
          </a:p>
        </p:txBody>
      </p:sp>
      <p:sp>
        <p:nvSpPr>
          <p:cNvPr id="533" name="exDescC"/>
          <p:cNvSpPr/>
          <p:nvPr/>
        </p:nvSpPr>
        <p:spPr>
          <a:xfrm>
            <a:off x="9347200" y="2438400"/>
            <a:ext cx="2159000" cy="9398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250" dirty="0">
                <a:solidFill>
                  <a:srgbClr val="55585F"/>
                </a:solidFill>
              </a:rPr>
              <a:t>The monthly model behind the pro formas.</a:t>
            </a:r>
          </a:p>
        </p:txBody>
      </p:sp>
      <p:sp>
        <p:nvSpPr>
          <p:cNvPr id="534" name="exCardD"/>
          <p:cNvSpPr/>
          <p:nvPr/>
        </p:nvSpPr>
        <p:spPr>
          <a:xfrm>
            <a:off x="3708400" y="3683000"/>
            <a:ext cx="2514600" cy="1651000"/>
          </a:xfrm>
          <a:prstGeom prst="roundRect">
            <a:avLst/>
          </a:prstGeom>
          <a:solidFill>
            <a:srgbClr val="F5F0E8"/>
          </a:solidFill>
          <a:ln w="12700">
            <a:solidFill>
              <a:srgbClr val="CFB8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35" name="exDotD"/>
          <p:cNvSpPr/>
          <p:nvPr/>
        </p:nvSpPr>
        <p:spPr>
          <a:xfrm>
            <a:off x="3886200" y="3848100"/>
            <a:ext cx="304800" cy="3048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250" b="1" dirty="0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536" name="exTitleD"/>
          <p:cNvSpPr/>
          <p:nvPr/>
        </p:nvSpPr>
        <p:spPr>
          <a:xfrm>
            <a:off x="4292600" y="3810000"/>
            <a:ext cx="18034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300" b="1" dirty="0">
                <a:solidFill>
                  <a:srgbClr val="000000"/>
                </a:solidFill>
              </a:rPr>
              <a:t>Resumes &amp; credits</a:t>
            </a:r>
          </a:p>
        </p:txBody>
      </p:sp>
      <p:sp>
        <p:nvSpPr>
          <p:cNvPr id="537" name="exDescD"/>
          <p:cNvSpPr/>
          <p:nvPr/>
        </p:nvSpPr>
        <p:spPr>
          <a:xfrm>
            <a:off x="3886200" y="4267200"/>
            <a:ext cx="2159000" cy="9398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250" dirty="0">
                <a:solidFill>
                  <a:srgbClr val="55585F"/>
                </a:solidFill>
              </a:rPr>
              <a:t>Complete bios and shipped-title lists for the team.</a:t>
            </a:r>
          </a:p>
        </p:txBody>
      </p:sp>
      <p:sp>
        <p:nvSpPr>
          <p:cNvPr id="538" name="exCardE"/>
          <p:cNvSpPr/>
          <p:nvPr/>
        </p:nvSpPr>
        <p:spPr>
          <a:xfrm>
            <a:off x="6438900" y="3683000"/>
            <a:ext cx="2514600" cy="1651000"/>
          </a:xfrm>
          <a:prstGeom prst="roundRect">
            <a:avLst/>
          </a:prstGeom>
          <a:solidFill>
            <a:srgbClr val="F5F0E8"/>
          </a:solidFill>
          <a:ln w="12700">
            <a:solidFill>
              <a:srgbClr val="CFB8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39" name="exDotE"/>
          <p:cNvSpPr/>
          <p:nvPr/>
        </p:nvSpPr>
        <p:spPr>
          <a:xfrm>
            <a:off x="6616700" y="3848100"/>
            <a:ext cx="304800" cy="3048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250" b="1" dirty="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540" name="exTitleE"/>
          <p:cNvSpPr/>
          <p:nvPr/>
        </p:nvSpPr>
        <p:spPr>
          <a:xfrm>
            <a:off x="7023100" y="3810000"/>
            <a:ext cx="18034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300" b="1" dirty="0">
                <a:solidFill>
                  <a:srgbClr val="000000"/>
                </a:solidFill>
              </a:rPr>
              <a:t>Letters &amp; LOIs</a:t>
            </a:r>
          </a:p>
        </p:txBody>
      </p:sp>
      <p:sp>
        <p:nvSpPr>
          <p:cNvPr id="541" name="exDescE"/>
          <p:cNvSpPr/>
          <p:nvPr/>
        </p:nvSpPr>
        <p:spPr>
          <a:xfrm>
            <a:off x="6616700" y="4267200"/>
            <a:ext cx="2159000" cy="9398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250" dirty="0">
                <a:solidFill>
                  <a:srgbClr val="55585F"/>
                </a:solidFill>
              </a:rPr>
              <a:t>Publisher terms, platform deals, and commitments.</a:t>
            </a:r>
          </a:p>
        </p:txBody>
      </p:sp>
      <p:sp>
        <p:nvSpPr>
          <p:cNvPr id="542" name="exCardF"/>
          <p:cNvSpPr/>
          <p:nvPr/>
        </p:nvSpPr>
        <p:spPr>
          <a:xfrm>
            <a:off x="9169400" y="3683000"/>
            <a:ext cx="2514600" cy="1651000"/>
          </a:xfrm>
          <a:prstGeom prst="roundRect">
            <a:avLst/>
          </a:prstGeom>
          <a:solidFill>
            <a:srgbClr val="F5F0E8"/>
          </a:solidFill>
          <a:ln w="12700">
            <a:solidFill>
              <a:srgbClr val="CFB8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43" name="exDotF"/>
          <p:cNvSpPr/>
          <p:nvPr/>
        </p:nvSpPr>
        <p:spPr>
          <a:xfrm>
            <a:off x="9347200" y="3848100"/>
            <a:ext cx="304800" cy="304800"/>
          </a:xfrm>
          <a:prstGeom prst="ellipse">
            <a:avLst/>
          </a:prstGeom>
          <a:solidFill>
            <a:srgbClr val="DAAA00"/>
          </a:solidFill>
        </p:spPr>
        <p:txBody>
          <a:bodyPr wrap="none" lIns="0" tIns="0" rIns="0" bIns="0" anchor="ctr"/>
          <a:lstStyle/>
          <a:p>
            <a:pPr algn="ctr"/>
            <a:r>
              <a:rPr lang="en-US" sz="1250" b="1" dirty="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544" name="exTitleF"/>
          <p:cNvSpPr/>
          <p:nvPr/>
        </p:nvSpPr>
        <p:spPr>
          <a:xfrm>
            <a:off x="9753600" y="3810000"/>
            <a:ext cx="1803400" cy="3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300" b="1" dirty="0">
                <a:solidFill>
                  <a:srgbClr val="000000"/>
                </a:solidFill>
              </a:rPr>
              <a:t>Market research</a:t>
            </a:r>
          </a:p>
        </p:txBody>
      </p:sp>
      <p:sp>
        <p:nvSpPr>
          <p:cNvPr id="545" name="exDescF"/>
          <p:cNvSpPr/>
          <p:nvPr/>
        </p:nvSpPr>
        <p:spPr>
          <a:xfrm>
            <a:off x="9347200" y="4267200"/>
            <a:ext cx="2159000" cy="9398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250" dirty="0">
                <a:solidFill>
                  <a:srgbClr val="55585F"/>
                </a:solidFill>
              </a:rPr>
              <a:t>The sources behind every figure the plan cites.</a:t>
            </a:r>
          </a:p>
        </p:txBody>
      </p:sp>
      <p:sp>
        <p:nvSpPr>
          <p:cNvPr id="546" name="s546"/>
          <p:cNvSpPr/>
          <p:nvPr/>
        </p:nvSpPr>
        <p:spPr>
          <a:xfrm>
            <a:off x="3708400" y="5689600"/>
            <a:ext cx="7975600" cy="838200"/>
          </a:xfrm>
          <a:prstGeom prst="rect">
            <a:avLst/>
          </a:prstGeom>
          <a:solidFill>
            <a:srgbClr val="55585F"/>
          </a:solidFill>
        </p:spPr>
        <p:txBody>
          <a:bodyPr wrap="square" lIns="330200" tIns="152400" rIns="279400" bIns="152400" anchor="ctr"/>
          <a:lstStyle/>
          <a:p>
            <a:pPr algn="l"/>
            <a:r>
              <a:rPr lang="en-US" sz="1300" b="1" spc="120" dirty="0">
                <a:solidFill>
                  <a:srgbClr val="DAAA00"/>
                </a:solidFill>
              </a:rPr>
              <a:t>THE FILTER</a:t>
            </a:r>
          </a:p>
          <a:p>
            <a:pPr algn="l">
              <a:spcBef>
                <a:spcPts val="400"/>
              </a:spcBef>
            </a:pPr>
            <a:r>
              <a:rPr lang="en-US" sz="1400" dirty="0">
                <a:solidFill>
                  <a:srgbClr val="FFFFFF"/>
                </a:solidFill>
              </a:rPr>
              <a:t>If it proves a claim, exhibit it. If it interrupts the read, cut it. The plan argues — the exhibits testify.</a:t>
            </a:r>
          </a:p>
        </p:txBody>
      </p:sp>
      <p:sp>
        <p:nvSpPr>
          <p:cNvPr id="547" name="stripe"/>
          <p:cNvSpPr/>
          <p:nvPr/>
        </p:nvSpPr>
        <p:spPr>
          <a:xfrm>
            <a:off x="3708400" y="5689600"/>
            <a:ext cx="76200" cy="838200"/>
          </a:xfrm>
          <a:prstGeom prst="rect">
            <a:avLst/>
          </a:prstGeom>
          <a:solidFill>
            <a:srgbClr val="DAAA00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48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3FBCC39-D5F4-082F-D88E-A40EF575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D8EE89-C9DA-4D13-0A50-211B9B3CE0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1863" y="6442075"/>
            <a:ext cx="110013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6669E0-C621-4C4E-143C-13B15A6ED92A}"/>
              </a:ext>
            </a:extLst>
          </p:cNvPr>
          <p:cNvSpPr txBox="1"/>
          <p:nvPr/>
        </p:nvSpPr>
        <p:spPr>
          <a:xfrm>
            <a:off x="787400" y="1188720"/>
            <a:ext cx="1061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555960"/>
                </a:solidFill>
              </a:rPr>
              <a:t>A sound idea doesn’t make a plan useful. A plan earns its keep by </a:t>
            </a:r>
            <a:r>
              <a:rPr lang="en-US" sz="1600" b="1" i="1" dirty="0">
                <a:solidFill>
                  <a:srgbClr val="555960"/>
                </a:solidFill>
              </a:rPr>
              <a:t>living</a:t>
            </a:r>
            <a:r>
              <a:rPr lang="en-US" sz="1600" i="1" dirty="0">
                <a:solidFill>
                  <a:srgbClr val="555960"/>
                </a:solidFill>
              </a:rPr>
              <a:t> — every change is recorded once, in the plan, and carried through everywhere.</a:t>
            </a:r>
          </a:p>
        </p:txBody>
      </p:sp>
      <p:sp>
        <p:nvSpPr>
          <p:cNvPr id="150" name="Caption"/>
          <p:cNvSpPr txBox="1"/>
          <p:nvPr/>
        </p:nvSpPr>
        <p:spPr>
          <a:xfrm>
            <a:off x="2806700" y="2006600"/>
            <a:ext cx="87122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lang="en-US" sz="1400" i="1" dirty="0">
                <a:solidFill>
                  <a:srgbClr val="8D6F3D"/>
                </a:solidFill>
              </a:rPr>
              <a:t>The three roles of the plan — same cards, walked backwards (3 → 2 → 1)</a:t>
            </a:r>
          </a:p>
        </p:txBody>
      </p:sp>
      <p:sp>
        <p:nvSpPr>
          <p:cNvPr id="100" name="ChangeChip"/>
          <p:cNvSpPr/>
          <p:nvPr/>
        </p:nvSpPr>
        <p:spPr>
          <a:xfrm>
            <a:off x="673100" y="2311400"/>
            <a:ext cx="1778000" cy="3200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63500" tIns="63500" rIns="63500" bIns="63500" anchor="ctr"/>
          <a:lstStyle/>
          <a:p>
            <a:pPr algn="ctr">
              <a:spcAft>
                <a:spcPts val="600"/>
              </a:spcAft>
            </a:pPr>
            <a:r>
              <a:rPr lang="en-US" sz="1500" b="1" dirty="0">
                <a:solidFill>
                  <a:srgbClr val="FFFFFF"/>
                </a:solidFill>
              </a:rPr>
              <a:t>A CHANGE</a:t>
            </a:r>
          </a:p>
          <a:p>
            <a:pPr algn="ctr">
              <a:spcAft>
                <a:spcPts val="1200"/>
              </a:spcAft>
            </a:pPr>
            <a:r>
              <a:rPr lang="en-US" sz="1500" b="1" dirty="0">
                <a:solidFill>
                  <a:srgbClr val="DAAA00"/>
                </a:solidFill>
              </a:rPr>
              <a:t>LANDS</a:t>
            </a:r>
          </a:p>
          <a:p>
            <a:pPr algn="ctr">
              <a:spcAft>
                <a:spcPts val="500"/>
              </a:spcAft>
            </a:pPr>
            <a:r>
              <a:rPr lang="en-US" sz="1400" dirty="0">
                <a:solidFill>
                  <a:srgbClr val="CECACB"/>
                </a:solidFill>
              </a:rPr>
              <a:t>New platform</a:t>
            </a:r>
          </a:p>
          <a:p>
            <a:pPr algn="ctr">
              <a:spcAft>
                <a:spcPts val="500"/>
              </a:spcAft>
            </a:pPr>
            <a:r>
              <a:rPr lang="en-US" sz="1400" dirty="0">
                <a:solidFill>
                  <a:srgbClr val="CECACB"/>
                </a:solidFill>
              </a:rPr>
              <a:t>Pricing shift</a:t>
            </a:r>
          </a:p>
          <a:p>
            <a:pPr algn="ctr">
              <a:spcAft>
                <a:spcPts val="500"/>
              </a:spcAft>
            </a:pPr>
            <a:r>
              <a:rPr lang="en-US" sz="1400" dirty="0">
                <a:solidFill>
                  <a:srgbClr val="CECACB"/>
                </a:solidFill>
              </a:rPr>
              <a:t>Costs rise</a:t>
            </a:r>
          </a:p>
          <a:p>
            <a:pPr algn="ctr">
              <a:spcAft>
                <a:spcPts val="500"/>
              </a:spcAft>
            </a:pPr>
            <a:r>
              <a:rPr lang="en-US" sz="1400" dirty="0">
                <a:solidFill>
                  <a:srgbClr val="CECACB"/>
                </a:solidFill>
              </a:rPr>
              <a:t>Scope moves</a:t>
            </a:r>
          </a:p>
        </p:txBody>
      </p:sp>
      <p:sp>
        <p:nvSpPr>
          <p:cNvPr id="110" name="Arrow110"/>
          <p:cNvSpPr/>
          <p:nvPr/>
        </p:nvSpPr>
        <p:spPr>
          <a:xfrm>
            <a:off x="2501900" y="3721100"/>
            <a:ext cx="254000" cy="381000"/>
          </a:xfrm>
          <a:prstGeom prst="chevron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1" name="Arrow111"/>
          <p:cNvSpPr/>
          <p:nvPr/>
        </p:nvSpPr>
        <p:spPr>
          <a:xfrm>
            <a:off x="5524500" y="3721100"/>
            <a:ext cx="254000" cy="381000"/>
          </a:xfrm>
          <a:prstGeom prst="chevron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2" name="Arrow112"/>
          <p:cNvSpPr/>
          <p:nvPr/>
        </p:nvSpPr>
        <p:spPr>
          <a:xfrm>
            <a:off x="8547100" y="3721100"/>
            <a:ext cx="254000" cy="381000"/>
          </a:xfrm>
          <a:prstGeom prst="chevron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0" name="RCard0"/>
          <p:cNvSpPr/>
          <p:nvPr/>
        </p:nvSpPr>
        <p:spPr>
          <a:xfrm>
            <a:off x="2806700" y="2311400"/>
            <a:ext cx="2667000" cy="32004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1" name="RStrip0"/>
          <p:cNvSpPr/>
          <p:nvPr/>
        </p:nvSpPr>
        <p:spPr>
          <a:xfrm>
            <a:off x="2806700" y="2311400"/>
            <a:ext cx="2667000" cy="584200"/>
          </a:xfrm>
          <a:prstGeom prst="rect">
            <a:avLst/>
          </a:prstGeom>
          <a:solidFill>
            <a:srgbClr val="8D6F3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2" name="RLabel0"/>
          <p:cNvSpPr txBox="1"/>
          <p:nvPr/>
        </p:nvSpPr>
        <p:spPr>
          <a:xfrm>
            <a:off x="3340100" y="2349500"/>
            <a:ext cx="20066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lang="en-US" sz="1400" b="1" dirty="0">
                <a:solidFill>
                  <a:srgbClr val="FFFFFF"/>
                </a:solidFill>
              </a:rPr>
              <a:t>NAVIGATE THE BUSINESS</a:t>
            </a:r>
          </a:p>
        </p:txBody>
      </p:sp>
      <p:sp>
        <p:nvSpPr>
          <p:cNvPr id="123" name="RQ0"/>
          <p:cNvSpPr txBox="1"/>
          <p:nvPr/>
        </p:nvSpPr>
        <p:spPr>
          <a:xfrm>
            <a:off x="2933700" y="30480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“Log the change here — first”</a:t>
            </a:r>
          </a:p>
        </p:txBody>
      </p:sp>
      <p:sp>
        <p:nvSpPr>
          <p:cNvPr id="124" name="RRule0"/>
          <p:cNvSpPr/>
          <p:nvPr/>
        </p:nvSpPr>
        <p:spPr>
          <a:xfrm>
            <a:off x="3187700" y="3378200"/>
            <a:ext cx="1905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5" name="RBody0"/>
          <p:cNvSpPr txBox="1"/>
          <p:nvPr/>
        </p:nvSpPr>
        <p:spPr>
          <a:xfrm>
            <a:off x="2959100" y="3505200"/>
            <a:ext cx="2362200" cy="1879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One source of truth </a:t>
            </a:r>
            <a:r>
              <a:rPr lang="en-US" sz="1400" dirty="0">
                <a:solidFill>
                  <a:srgbClr val="1A1A1A"/>
                </a:solidFill>
              </a:rPr>
              <a:t>— monetization, costs, roadmap move together.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Nothing goes stale </a:t>
            </a:r>
            <a:r>
              <a:rPr lang="en-US" sz="1400" dirty="0">
                <a:solidFill>
                  <a:srgbClr val="1A1A1A"/>
                </a:solidFill>
              </a:rPr>
              <a:t>— decisions read from live numbers, not memory.</a:t>
            </a:r>
          </a:p>
        </p:txBody>
      </p:sp>
      <p:sp>
        <p:nvSpPr>
          <p:cNvPr id="130" name="RCard1"/>
          <p:cNvSpPr/>
          <p:nvPr/>
        </p:nvSpPr>
        <p:spPr>
          <a:xfrm>
            <a:off x="5829300" y="2311400"/>
            <a:ext cx="2667000" cy="32004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1" name="RStrip1"/>
          <p:cNvSpPr/>
          <p:nvPr/>
        </p:nvSpPr>
        <p:spPr>
          <a:xfrm>
            <a:off x="5829300" y="2311400"/>
            <a:ext cx="2667000" cy="5842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2" name="RLabel1"/>
          <p:cNvSpPr txBox="1"/>
          <p:nvPr/>
        </p:nvSpPr>
        <p:spPr>
          <a:xfrm>
            <a:off x="6362700" y="2349500"/>
            <a:ext cx="20066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lang="en-US" sz="1400" b="1" dirty="0">
                <a:solidFill>
                  <a:srgbClr val="000000"/>
                </a:solidFill>
              </a:rPr>
              <a:t>ALIGN THE TEAM</a:t>
            </a:r>
          </a:p>
        </p:txBody>
      </p:sp>
      <p:sp>
        <p:nvSpPr>
          <p:cNvPr id="133" name="RQ1"/>
          <p:cNvSpPr txBox="1"/>
          <p:nvPr/>
        </p:nvSpPr>
        <p:spPr>
          <a:xfrm>
            <a:off x="5956300" y="30480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“Ripple it through the team”</a:t>
            </a:r>
          </a:p>
        </p:txBody>
      </p:sp>
      <p:sp>
        <p:nvSpPr>
          <p:cNvPr id="134" name="RRule1"/>
          <p:cNvSpPr/>
          <p:nvPr/>
        </p:nvSpPr>
        <p:spPr>
          <a:xfrm>
            <a:off x="6210300" y="3378200"/>
            <a:ext cx="1905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5" name="RBody1"/>
          <p:cNvSpPr txBox="1"/>
          <p:nvPr/>
        </p:nvSpPr>
        <p:spPr>
          <a:xfrm>
            <a:off x="5981700" y="3505200"/>
            <a:ext cx="2362200" cy="1879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Same reality </a:t>
            </a:r>
            <a:r>
              <a:rPr lang="en-US" sz="1400" dirty="0">
                <a:solidFill>
                  <a:srgbClr val="1A1A1A"/>
                </a:solidFill>
              </a:rPr>
              <a:t>— everyone reads the updated plan, not a copy of it.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Gaps surface </a:t>
            </a:r>
            <a:r>
              <a:rPr lang="en-US" sz="1400" dirty="0">
                <a:solidFill>
                  <a:srgbClr val="1A1A1A"/>
                </a:solidFill>
              </a:rPr>
              <a:t>— ownership and accountability shift in the open.</a:t>
            </a:r>
          </a:p>
        </p:txBody>
      </p:sp>
      <p:sp>
        <p:nvSpPr>
          <p:cNvPr id="140" name="RCard2"/>
          <p:cNvSpPr/>
          <p:nvPr/>
        </p:nvSpPr>
        <p:spPr>
          <a:xfrm>
            <a:off x="8851900" y="2311400"/>
            <a:ext cx="2667000" cy="32004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1" name="RStrip2"/>
          <p:cNvSpPr/>
          <p:nvPr/>
        </p:nvSpPr>
        <p:spPr>
          <a:xfrm>
            <a:off x="8851900" y="2311400"/>
            <a:ext cx="2667000" cy="584200"/>
          </a:xfrm>
          <a:prstGeom prst="rect">
            <a:avLst/>
          </a:prstGeom>
          <a:solidFill>
            <a:srgbClr val="5559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2" name="RLabel2"/>
          <p:cNvSpPr txBox="1"/>
          <p:nvPr/>
        </p:nvSpPr>
        <p:spPr>
          <a:xfrm>
            <a:off x="9385300" y="2349500"/>
            <a:ext cx="20066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lang="en-US" sz="1400" b="1" dirty="0">
                <a:solidFill>
                  <a:srgbClr val="FFFFFF"/>
                </a:solidFill>
              </a:rPr>
              <a:t>PERSUADE INVESTORS</a:t>
            </a:r>
          </a:p>
        </p:txBody>
      </p:sp>
      <p:sp>
        <p:nvSpPr>
          <p:cNvPr id="143" name="RQ2"/>
          <p:cNvSpPr txBox="1"/>
          <p:nvPr/>
        </p:nvSpPr>
        <p:spPr>
          <a:xfrm>
            <a:off x="8978900" y="30480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“Re-test the whole argument”</a:t>
            </a:r>
          </a:p>
        </p:txBody>
      </p:sp>
      <p:sp>
        <p:nvSpPr>
          <p:cNvPr id="144" name="RRule2"/>
          <p:cNvSpPr/>
          <p:nvPr/>
        </p:nvSpPr>
        <p:spPr>
          <a:xfrm>
            <a:off x="9232900" y="3378200"/>
            <a:ext cx="1905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5" name="RBody2"/>
          <p:cNvSpPr txBox="1"/>
          <p:nvPr/>
        </p:nvSpPr>
        <p:spPr>
          <a:xfrm>
            <a:off x="9004300" y="3505200"/>
            <a:ext cx="2362200" cy="1879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Cohesion is re-earned </a:t>
            </a:r>
            <a:r>
              <a:rPr lang="en-US" sz="1400" dirty="0">
                <a:solidFill>
                  <a:srgbClr val="1A1A1A"/>
                </a:solidFill>
              </a:rPr>
              <a:t>— one change pulls on every pillar.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story still lands </a:t>
            </a:r>
            <a:r>
              <a:rPr lang="en-US" sz="1400" dirty="0">
                <a:solidFill>
                  <a:srgbClr val="1A1A1A"/>
                </a:solidFill>
              </a:rPr>
              <a:t>— the pitch stays whole, not patched.</a:t>
            </a:r>
          </a:p>
        </p:txBody>
      </p:sp>
      <p:sp>
        <p:nvSpPr>
          <p:cNvPr id="160" name="Takeaway"/>
          <p:cNvSpPr/>
          <p:nvPr/>
        </p:nvSpPr>
        <p:spPr>
          <a:xfrm>
            <a:off x="673100" y="5715000"/>
            <a:ext cx="10845800" cy="660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101600" tIns="0" rIns="101600" bIns="0" anchor="ctr"/>
          <a:lstStyle/>
          <a:p>
            <a:pPr algn="ctr"/>
            <a:r>
              <a:rPr lang="en-US" sz="1600" dirty="0">
                <a:solidFill>
                  <a:srgbClr val="FFFFFF"/>
                </a:solidFill>
              </a:rPr>
              <a:t>Update it </a:t>
            </a:r>
            <a:r>
              <a:rPr lang="en-US" sz="1600" b="1" dirty="0">
                <a:solidFill>
                  <a:srgbClr val="DAAA00"/>
                </a:solidFill>
              </a:rPr>
              <a:t>once, in one place</a:t>
            </a:r>
            <a:r>
              <a:rPr lang="en-US" sz="1600" dirty="0">
                <a:solidFill>
                  <a:srgbClr val="FFFFFF"/>
                </a:solidFill>
              </a:rPr>
              <a:t> — and it stays true everywhere. A plan is only as useful as the respect you show it.</a:t>
            </a:r>
          </a:p>
        </p:txBody>
      </p:sp>
      <p:pic>
        <p:nvPicPr>
          <p:cNvPr id="161" name="Copied Picture 161" descr="Navigate compas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3700" y="2438400"/>
            <a:ext cx="330200" cy="330200"/>
          </a:xfrm>
          <a:prstGeom prst="rect">
            <a:avLst/>
          </a:prstGeom>
        </p:spPr>
      </p:pic>
      <p:pic>
        <p:nvPicPr>
          <p:cNvPr id="162" name="Copied Picture 162" descr="Align team peopl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6300" y="2438400"/>
            <a:ext cx="330200" cy="330200"/>
          </a:xfrm>
          <a:prstGeom prst="rect">
            <a:avLst/>
          </a:prstGeom>
        </p:spPr>
      </p:pic>
      <p:pic>
        <p:nvPicPr>
          <p:cNvPr id="163" name="Copied Picture 163" descr="Persuade investors shield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78900" y="2438400"/>
            <a:ext cx="330200" cy="330200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E80E6E71-1DAA-8149-E762-07A839F471CC}"/>
              </a:ext>
            </a:extLst>
          </p:cNvPr>
          <p:cNvSpPr txBox="1">
            <a:spLocks/>
          </p:cNvSpPr>
          <p:nvPr/>
        </p:nvSpPr>
        <p:spPr>
          <a:xfrm>
            <a:off x="787400" y="584572"/>
            <a:ext cx="3383280" cy="5890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i="1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+mj-cs"/>
              </a:defRPr>
            </a:lvl1pPr>
          </a:lstStyle>
          <a:p>
            <a:r>
              <a:rPr lang="en-US" sz="4300" dirty="0"/>
              <a:t>What Makes a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1D26276C-4D7C-AC71-37F2-EEA57BCD0E65}"/>
              </a:ext>
            </a:extLst>
          </p:cNvPr>
          <p:cNvSpPr txBox="1">
            <a:spLocks/>
          </p:cNvSpPr>
          <p:nvPr/>
        </p:nvSpPr>
        <p:spPr>
          <a:xfrm>
            <a:off x="3731933" y="599688"/>
            <a:ext cx="1384897" cy="5890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i="1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+mj-cs"/>
              </a:defRPr>
            </a:lvl1pPr>
          </a:lstStyle>
          <a:p>
            <a:r>
              <a:rPr lang="en-US" sz="4300" dirty="0"/>
              <a:t>Good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43E821B2-932F-32B4-7CB3-692D096085DF}"/>
              </a:ext>
            </a:extLst>
          </p:cNvPr>
          <p:cNvSpPr txBox="1">
            <a:spLocks/>
          </p:cNvSpPr>
          <p:nvPr/>
        </p:nvSpPr>
        <p:spPr>
          <a:xfrm>
            <a:off x="4960620" y="602104"/>
            <a:ext cx="3383280" cy="5890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i="1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+mj-cs"/>
              </a:defRPr>
            </a:lvl1pPr>
          </a:lstStyle>
          <a:p>
            <a:r>
              <a:rPr lang="en-US" sz="4300" dirty="0"/>
              <a:t>Business Plan</a:t>
            </a:r>
          </a:p>
        </p:txBody>
      </p:sp>
      <p:sp>
        <p:nvSpPr>
          <p:cNvPr id="200" name="UsefulWord">
            <a:extLst>
              <a:ext uri="{FF2B5EF4-FFF2-40B4-BE49-F238E27FC236}">
                <a16:creationId xmlns:a16="http://schemas.microsoft.com/office/drawing/2014/main" id="{1D26276C-4D7C-AC71-37F2-EEA57BCD0E65}"/>
              </a:ext>
            </a:extLst>
          </p:cNvPr>
          <p:cNvSpPr txBox="1">
            <a:spLocks/>
          </p:cNvSpPr>
          <p:nvPr/>
        </p:nvSpPr>
        <p:spPr>
          <a:xfrm>
            <a:off x="3689051" y="599688"/>
            <a:ext cx="1384897" cy="589032"/>
          </a:xfrm>
          <a:prstGeom prst="rect">
            <a:avLst/>
          </a:prstGeom>
        </p:spPr>
        <p:txBody>
          <a:bodyPr wrap="none"/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i="1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4300" dirty="0"/>
              <a:t>Useful</a:t>
            </a:r>
          </a:p>
        </p:txBody>
      </p:sp>
      <p:sp>
        <p:nvSpPr>
          <p:cNvPr id="210" name="GoodStrike"/>
          <p:cNvSpPr/>
          <p:nvPr/>
        </p:nvSpPr>
        <p:spPr>
          <a:xfrm>
            <a:off x="3911600" y="927100"/>
            <a:ext cx="1270000" cy="0"/>
          </a:xfrm>
          <a:prstGeom prst="line">
            <a:avLst/>
          </a:prstGeom>
          <a:ln w="38100" cap="rnd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8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4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6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146 0 E" pathEditMode="relative" rAng="0" ptsTypes="AA">
                                      <p:cBhvr>
                                        <p:cTn id="16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46 0 E" pathEditMode="relative" rAng="0" ptsTypes="AA">
                                      <p:cBhvr>
                                        <p:cTn id="1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5BB0BFF-3220-6842-E8D1-0307C1A24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80EC49-F86E-D2AF-3566-9858D3FFA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0" y="330200"/>
            <a:ext cx="11264900" cy="584200"/>
          </a:xfrm>
        </p:spPr>
        <p:txBody>
          <a:bodyPr>
            <a:normAutofit fontScale="90000"/>
          </a:bodyPr>
          <a:lstStyle/>
          <a:p>
            <a:r>
              <a:rPr lang="en-US" dirty="0"/>
              <a:t>Why Things Go Wrong: Mock Example</a:t>
            </a:r>
          </a:p>
        </p:txBody>
      </p:sp>
      <p:sp>
        <p:nvSpPr>
          <p:cNvPr id="200" name="ScenarioCard"/>
          <p:cNvSpPr/>
          <p:nvPr/>
        </p:nvSpPr>
        <p:spPr>
          <a:xfrm>
            <a:off x="673100" y="1143000"/>
            <a:ext cx="10845800" cy="8128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1" name="ScenarioEdge"/>
          <p:cNvSpPr/>
          <p:nvPr/>
        </p:nvSpPr>
        <p:spPr>
          <a:xfrm>
            <a:off x="673100" y="1143000"/>
            <a:ext cx="76200" cy="8128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2" name="ScenarioText"/>
          <p:cNvSpPr txBox="1"/>
          <p:nvPr/>
        </p:nvSpPr>
        <p:spPr>
          <a:xfrm>
            <a:off x="901700" y="1193800"/>
            <a:ext cx="104648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>
              <a:spcAft>
                <a:spcPts val="500"/>
              </a:spcAft>
            </a:pPr>
            <a:r>
              <a:rPr lang="en-US" sz="1400" b="1" dirty="0">
                <a:solidFill>
                  <a:srgbClr val="8D6F3D"/>
                </a:solidFill>
              </a:rPr>
              <a:t>THE GAME </a:t>
            </a:r>
            <a:r>
              <a:rPr lang="en-US" sz="1400" dirty="0">
                <a:solidFill>
                  <a:srgbClr val="1A1A1A"/>
                </a:solidFill>
              </a:rPr>
              <a:t>F2P 3v3 objective shooter on Steam — small client, battle pass + IAP. Tentpole: influencers + community.</a:t>
            </a:r>
          </a:p>
          <a:p>
            <a:r>
              <a:rPr lang="en-US" sz="1400" b="1" dirty="0">
                <a:solidFill>
                  <a:srgbClr val="8D6F3D"/>
                </a:solidFill>
              </a:rPr>
              <a:t>THE CHANGE </a:t>
            </a:r>
            <a:r>
              <a:rPr lang="en-US" sz="1400" dirty="0">
                <a:solidFill>
                  <a:srgbClr val="1A1A1A"/>
                </a:solidFill>
              </a:rPr>
              <a:t>The publisher’s term sheet requires a $20 box price — free-to-play is off the table.</a:t>
            </a:r>
          </a:p>
        </p:txBody>
      </p:sp>
      <p:sp>
        <p:nvSpPr>
          <p:cNvPr id="210" name="LeftCard"/>
          <p:cNvSpPr/>
          <p:nvPr/>
        </p:nvSpPr>
        <p:spPr>
          <a:xfrm>
            <a:off x="673100" y="2133600"/>
            <a:ext cx="5334000" cy="34290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1" name="LeftStrip"/>
          <p:cNvSpPr/>
          <p:nvPr/>
        </p:nvSpPr>
        <p:spPr>
          <a:xfrm>
            <a:off x="673100" y="2133600"/>
            <a:ext cx="5334000" cy="457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2" name="LeftLabel"/>
          <p:cNvSpPr txBox="1"/>
          <p:nvPr/>
        </p:nvSpPr>
        <p:spPr>
          <a:xfrm>
            <a:off x="673100" y="2133600"/>
            <a:ext cx="5334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DO NOTHING — WHAT CREEPS UP ON YOU</a:t>
            </a:r>
          </a:p>
        </p:txBody>
      </p:sp>
      <p:sp>
        <p:nvSpPr>
          <p:cNvPr id="213" name="LeftBody"/>
          <p:cNvSpPr txBox="1"/>
          <p:nvPr/>
        </p:nvSpPr>
        <p:spPr>
          <a:xfrm>
            <a:off x="850900" y="2692400"/>
            <a:ext cx="4978400" cy="276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funnel dies overnight </a:t>
            </a:r>
            <a:r>
              <a:rPr lang="en-US" sz="1400" dirty="0">
                <a:solidFill>
                  <a:srgbClr val="1A1A1A"/>
                </a:solidFill>
              </a:rPr>
              <a:t>— “play with me — it’s free” was the whole influencer pitch. A $20 wall turns hype into wishlists, not lobbies.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population spiral </a:t>
            </a:r>
            <a:r>
              <a:rPr lang="en-US" sz="1400" dirty="0">
                <a:solidFill>
                  <a:srgbClr val="1A1A1A"/>
                </a:solidFill>
              </a:rPr>
              <a:t>— 3v3 matchmaking needs critical mass. A paid gate shrinks it: queues grow, reviews sour, refunds follow (ask LawBreakers).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math quietly inverts </a:t>
            </a:r>
            <a:r>
              <a:rPr lang="en-US" sz="1400" dirty="0">
                <a:solidFill>
                  <a:srgbClr val="1A1A1A"/>
                </a:solidFill>
              </a:rPr>
              <a:t>— CAC was tuned to F2P volume; battle-pass LTV is now fiction. You find out at launch — too late.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Double-dip resentment </a:t>
            </a:r>
            <a:r>
              <a:rPr lang="en-US" sz="1400" dirty="0">
                <a:solidFill>
                  <a:srgbClr val="1A1A1A"/>
                </a:solidFill>
              </a:rPr>
              <a:t>— $20 up front plus a battle pass and IAP reads as greed. Review-bomb fuel.</a:t>
            </a:r>
          </a:p>
        </p:txBody>
      </p:sp>
      <p:sp>
        <p:nvSpPr>
          <p:cNvPr id="220" name="RightCard"/>
          <p:cNvSpPr/>
          <p:nvPr/>
        </p:nvSpPr>
        <p:spPr>
          <a:xfrm>
            <a:off x="6184900" y="2133600"/>
            <a:ext cx="5334000" cy="34290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1" name="RightStrip"/>
          <p:cNvSpPr/>
          <p:nvPr/>
        </p:nvSpPr>
        <p:spPr>
          <a:xfrm>
            <a:off x="6184900" y="2133600"/>
            <a:ext cx="5334000" cy="4572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2" name="RightLabel"/>
          <p:cNvSpPr txBox="1"/>
          <p:nvPr/>
        </p:nvSpPr>
        <p:spPr>
          <a:xfrm>
            <a:off x="6184900" y="2133600"/>
            <a:ext cx="5334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rgbClr val="000000"/>
                </a:solidFill>
              </a:rPr>
              <a:t>MAKE THE PLAN MOVE — REAL OPTIONS</a:t>
            </a:r>
          </a:p>
        </p:txBody>
      </p:sp>
      <p:sp>
        <p:nvSpPr>
          <p:cNvPr id="223" name="RightBody"/>
          <p:cNvSpPr txBox="1"/>
          <p:nvPr/>
        </p:nvSpPr>
        <p:spPr>
          <a:xfrm>
            <a:off x="6362700" y="2692400"/>
            <a:ext cx="4978400" cy="276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Rebuild the funnel for premium </a:t>
            </a:r>
            <a:r>
              <a:rPr lang="en-US" sz="1400" dirty="0">
                <a:solidFill>
                  <a:srgbClr val="1A1A1A"/>
                </a:solidFill>
              </a:rPr>
              <a:t>— demo + Next Fest, free weekends, influencer keys, a friend pass — keep “come play with me” alive behind the box.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Refit the monetization </a:t>
            </a:r>
            <a:r>
              <a:rPr lang="en-US" sz="1400" dirty="0">
                <a:solidFill>
                  <a:srgbClr val="1A1A1A"/>
                </a:solidFill>
              </a:rPr>
              <a:t>— cosmetics-only IAP, season one included in the box — one clean purchase, no double dip.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Negotiate the shape of the $20 </a:t>
            </a:r>
            <a:r>
              <a:rPr lang="en-US" sz="1400" dirty="0">
                <a:solidFill>
                  <a:srgbClr val="1A1A1A"/>
                </a:solidFill>
              </a:rPr>
              <a:t>— paid founders’ early access now, F2P at 1.0 — the Rocket League route. Publisher gets revenue; the funnel survives.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Re-run the plan end to end </a:t>
            </a:r>
            <a:r>
              <a:rPr lang="en-US" sz="1400" dirty="0">
                <a:solidFill>
                  <a:srgbClr val="1A1A1A"/>
                </a:solidFill>
              </a:rPr>
              <a:t>— new CAC/LTV, population floor, live-ops budget → team → investors. 3 → 2 → 1, again.</a:t>
            </a:r>
          </a:p>
        </p:txBody>
      </p:sp>
      <p:sp>
        <p:nvSpPr>
          <p:cNvPr id="230" name="Takeaway"/>
          <p:cNvSpPr/>
          <p:nvPr/>
        </p:nvSpPr>
        <p:spPr>
          <a:xfrm>
            <a:off x="673100" y="5638800"/>
            <a:ext cx="10845800" cy="60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101600" tIns="0" rIns="101600" bIns="0" anchor="ctr"/>
          <a:lstStyle/>
          <a:p>
            <a:pPr algn="ctr"/>
            <a:r>
              <a:rPr lang="en-US" sz="1600" dirty="0">
                <a:solidFill>
                  <a:srgbClr val="FFFFFF"/>
                </a:solidFill>
              </a:rPr>
              <a:t>The pivot doesn’t kill the game — the un-edited plan does. Change it </a:t>
            </a:r>
            <a:r>
              <a:rPr lang="en-US" sz="1600" b="1" dirty="0">
                <a:solidFill>
                  <a:srgbClr val="DAAA00"/>
                </a:solidFill>
              </a:rPr>
              <a:t>once, in the plan</a:t>
            </a:r>
            <a:r>
              <a:rPr lang="en-US" sz="1600" dirty="0">
                <a:solidFill>
                  <a:srgbClr val="FFFFFF"/>
                </a:solidFill>
              </a:rPr>
              <a:t>, and rebuild everything around it.</a:t>
            </a:r>
          </a:p>
        </p:txBody>
      </p:sp>
    </p:spTree>
    <p:extLst>
      <p:ext uri="{BB962C8B-B14F-4D97-AF65-F5344CB8AC3E}">
        <p14:creationId xmlns:p14="http://schemas.microsoft.com/office/powerpoint/2010/main" val="421979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E2F5B5B-7321-BF47-5CE5-486C2F1B7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It Looks Like When Things Go Wrong</a:t>
            </a:r>
          </a:p>
        </p:txBody>
      </p:sp>
      <p:sp>
        <p:nvSpPr>
          <p:cNvPr id="300" name="PCard300"/>
          <p:cNvSpPr/>
          <p:nvPr/>
        </p:nvSpPr>
        <p:spPr>
          <a:xfrm>
            <a:off x="673100" y="1117600"/>
            <a:ext cx="5334000" cy="43688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1" name="PStrip300"/>
          <p:cNvSpPr/>
          <p:nvPr/>
        </p:nvSpPr>
        <p:spPr>
          <a:xfrm>
            <a:off x="673100" y="1117600"/>
            <a:ext cx="5334000" cy="508000"/>
          </a:xfrm>
          <a:prstGeom prst="rect">
            <a:avLst/>
          </a:prstGeom>
          <a:solidFill>
            <a:srgbClr val="8D6F3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2" name="PLabel300"/>
          <p:cNvSpPr txBox="1"/>
          <p:nvPr/>
        </p:nvSpPr>
        <p:spPr>
          <a:xfrm>
            <a:off x="673100" y="1117600"/>
            <a:ext cx="5334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CONCORD — FIREWALK / PLAYSTATION, 2024</a:t>
            </a:r>
          </a:p>
        </p:txBody>
      </p:sp>
      <p:sp>
        <p:nvSpPr>
          <p:cNvPr id="303" name="PTag300"/>
          <p:cNvSpPr txBox="1"/>
          <p:nvPr/>
        </p:nvSpPr>
        <p:spPr>
          <a:xfrm>
            <a:off x="800100" y="1727200"/>
            <a:ext cx="50800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“The one everybody watched”</a:t>
            </a:r>
          </a:p>
        </p:txBody>
      </p:sp>
      <p:sp>
        <p:nvSpPr>
          <p:cNvPr id="304" name="PRule300"/>
          <p:cNvSpPr/>
          <p:nvPr/>
        </p:nvSpPr>
        <p:spPr>
          <a:xfrm>
            <a:off x="2387600" y="2057400"/>
            <a:ext cx="1905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5" name="PBody300"/>
          <p:cNvSpPr txBox="1"/>
          <p:nvPr/>
        </p:nvSpPr>
        <p:spPr>
          <a:xfrm>
            <a:off x="876300" y="2209800"/>
            <a:ext cx="4927600" cy="317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plan </a:t>
            </a:r>
            <a:r>
              <a:rPr lang="en-US" sz="1400" dirty="0">
                <a:solidFill>
                  <a:srgbClr val="1A1A1A"/>
                </a:solidFill>
              </a:rPr>
              <a:t>— a $40 premium 5v5 hero shooter, roughly eight years in the making — live-service ambitions on a box price.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What it ignored </a:t>
            </a:r>
            <a:r>
              <a:rPr lang="en-US" sz="1400" dirty="0">
                <a:solidFill>
                  <a:srgbClr val="1A1A1A"/>
                </a:solidFill>
              </a:rPr>
              <a:t>— the genre had gone free-to-play years earlier (Overwatch 2, Valorant, Apex). A price tag in a F2P genre breaks the funnel — and the CAC math.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result </a:t>
            </a:r>
            <a:r>
              <a:rPr lang="en-US" sz="1400" dirty="0">
                <a:solidFill>
                  <a:srgbClr val="1A1A1A"/>
                </a:solidFill>
              </a:rPr>
              <a:t>— ~700 peak concurrent players on Steam. Offline in 14 days. The studio closed within months.</a:t>
            </a:r>
          </a:p>
        </p:txBody>
      </p:sp>
      <p:sp>
        <p:nvSpPr>
          <p:cNvPr id="310" name="PCard310"/>
          <p:cNvSpPr/>
          <p:nvPr/>
        </p:nvSpPr>
        <p:spPr>
          <a:xfrm>
            <a:off x="6184900" y="1117600"/>
            <a:ext cx="5334000" cy="43688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1" name="PStrip310"/>
          <p:cNvSpPr/>
          <p:nvPr/>
        </p:nvSpPr>
        <p:spPr>
          <a:xfrm>
            <a:off x="6184900" y="1117600"/>
            <a:ext cx="5334000" cy="508000"/>
          </a:xfrm>
          <a:prstGeom prst="rect">
            <a:avLst/>
          </a:prstGeom>
          <a:solidFill>
            <a:srgbClr val="5559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2" name="PLabel310"/>
          <p:cNvSpPr txBox="1"/>
          <p:nvPr/>
        </p:nvSpPr>
        <p:spPr>
          <a:xfrm>
            <a:off x="6184900" y="1117600"/>
            <a:ext cx="5334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38 STUDIOS — RHODE ISLAND, 2012</a:t>
            </a:r>
          </a:p>
        </p:txBody>
      </p:sp>
      <p:sp>
        <p:nvSpPr>
          <p:cNvPr id="313" name="PTag310"/>
          <p:cNvSpPr txBox="1"/>
          <p:nvPr/>
        </p:nvSpPr>
        <p:spPr>
          <a:xfrm>
            <a:off x="6311900" y="1727200"/>
            <a:ext cx="50800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“The one the industry forgot”</a:t>
            </a:r>
          </a:p>
        </p:txBody>
      </p:sp>
      <p:sp>
        <p:nvSpPr>
          <p:cNvPr id="314" name="PRule310"/>
          <p:cNvSpPr/>
          <p:nvPr/>
        </p:nvSpPr>
        <p:spPr>
          <a:xfrm>
            <a:off x="7899400" y="2057400"/>
            <a:ext cx="1905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5" name="PBody310"/>
          <p:cNvSpPr txBox="1"/>
          <p:nvPr/>
        </p:nvSpPr>
        <p:spPr>
          <a:xfrm>
            <a:off x="6388100" y="2209800"/>
            <a:ext cx="4927600" cy="317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plan </a:t>
            </a:r>
            <a:r>
              <a:rPr lang="en-US" sz="1400" dirty="0">
                <a:solidFill>
                  <a:srgbClr val="1A1A1A"/>
                </a:solidFill>
              </a:rPr>
              <a:t>— fund an MMO with a $75M state loan, bridging the burn with one single-player spin-off (Kingdoms of Amalur).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What it ignored </a:t>
            </a:r>
            <a:r>
              <a:rPr lang="en-US" sz="1400" dirty="0">
                <a:solidFill>
                  <a:srgbClr val="1A1A1A"/>
                </a:solidFill>
              </a:rPr>
              <a:t>— the burn rate. Amalur sold 1.2M copies — solid for a new IP, nowhere near enough to service the loan.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result </a:t>
            </a:r>
            <a:r>
              <a:rPr lang="en-US" sz="1400" dirty="0">
                <a:solidFill>
                  <a:srgbClr val="1A1A1A"/>
                </a:solidFill>
              </a:rPr>
              <a:t>— instant default. Bankruptcy within weeks, ~400 jobs gone, taxpayers left holding the debt.</a:t>
            </a:r>
          </a:p>
        </p:txBody>
      </p:sp>
      <p:sp>
        <p:nvSpPr>
          <p:cNvPr id="320" name="Takeaway"/>
          <p:cNvSpPr/>
          <p:nvPr/>
        </p:nvSpPr>
        <p:spPr>
          <a:xfrm>
            <a:off x="673100" y="5638800"/>
            <a:ext cx="10845800" cy="60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101600" tIns="0" rIns="101600" bIns="0" anchor="ctr"/>
          <a:lstStyle/>
          <a:p>
            <a:pPr algn="ctr"/>
            <a:r>
              <a:rPr lang="en-US" sz="1600" dirty="0">
                <a:solidFill>
                  <a:srgbClr val="FFFFFF"/>
                </a:solidFill>
              </a:rPr>
              <a:t>Talent, polish, and funding weren’t the problem — </a:t>
            </a:r>
            <a:r>
              <a:rPr lang="en-US" sz="1600" b="1" dirty="0">
                <a:solidFill>
                  <a:srgbClr val="DAAA00"/>
                </a:solidFill>
              </a:rPr>
              <a:t>a plan written once and never re-read</a:t>
            </a:r>
            <a:r>
              <a:rPr lang="en-US" sz="1600" dirty="0">
                <a:solidFill>
                  <a:srgbClr val="FFFFFF"/>
                </a:solidFill>
              </a:rPr>
              <a:t> was.</a:t>
            </a:r>
          </a:p>
        </p:txBody>
      </p:sp>
      <p:sp>
        <p:nvSpPr>
          <p:cNvPr id="306" name="Stat306"/>
          <p:cNvSpPr txBox="1"/>
          <p:nvPr/>
        </p:nvSpPr>
        <p:spPr>
          <a:xfrm>
            <a:off x="876300" y="4267200"/>
            <a:ext cx="4927600" cy="63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3600" b="1" dirty="0">
                <a:solidFill>
                  <a:srgbClr val="8D6F3D"/>
                </a:solidFill>
              </a:rPr>
              <a:t>14 DAYS</a:t>
            </a:r>
          </a:p>
        </p:txBody>
      </p:sp>
      <p:sp>
        <p:nvSpPr>
          <p:cNvPr id="307" name="StatCap306"/>
          <p:cNvSpPr txBox="1"/>
          <p:nvPr/>
        </p:nvSpPr>
        <p:spPr>
          <a:xfrm>
            <a:off x="876300" y="4927600"/>
            <a:ext cx="49276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from launch to offline</a:t>
            </a:r>
          </a:p>
        </p:txBody>
      </p:sp>
      <p:sp>
        <p:nvSpPr>
          <p:cNvPr id="316" name="Stat316"/>
          <p:cNvSpPr txBox="1"/>
          <p:nvPr/>
        </p:nvSpPr>
        <p:spPr>
          <a:xfrm>
            <a:off x="6388100" y="4267200"/>
            <a:ext cx="4927600" cy="63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3600" b="1" dirty="0">
                <a:solidFill>
                  <a:srgbClr val="8D6F3D"/>
                </a:solidFill>
              </a:rPr>
              <a:t>$75M</a:t>
            </a:r>
          </a:p>
        </p:txBody>
      </p:sp>
      <p:sp>
        <p:nvSpPr>
          <p:cNvPr id="317" name="StatCap316"/>
          <p:cNvSpPr txBox="1"/>
          <p:nvPr/>
        </p:nvSpPr>
        <p:spPr>
          <a:xfrm>
            <a:off x="6388100" y="4927600"/>
            <a:ext cx="49276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state loan — defaulted in weeks</a:t>
            </a:r>
          </a:p>
        </p:txBody>
      </p:sp>
    </p:spTree>
    <p:extLst>
      <p:ext uri="{BB962C8B-B14F-4D97-AF65-F5344CB8AC3E}">
        <p14:creationId xmlns:p14="http://schemas.microsoft.com/office/powerpoint/2010/main" val="566410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07942-7B74-D795-2608-A4750215B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anel BG Mask">
            <a:extLst>
              <a:ext uri="{FF2B5EF4-FFF2-40B4-BE49-F238E27FC236}">
                <a16:creationId xmlns:a16="http://schemas.microsoft.com/office/drawing/2014/main" id="{ABE8841F-440E-0D4D-85D3-68B749593B8C}"/>
              </a:ext>
            </a:extLst>
          </p:cNvPr>
          <p:cNvSpPr/>
          <p:nvPr/>
        </p:nvSpPr>
        <p:spPr>
          <a:xfrm>
            <a:off x="883437" y="1295896"/>
            <a:ext cx="10394569" cy="49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0" name="Left Title">
            <a:extLst>
              <a:ext uri="{FF2B5EF4-FFF2-40B4-BE49-F238E27FC236}">
                <a16:creationId xmlns:a16="http://schemas.microsoft.com/office/drawing/2014/main" id="{367CC1BB-D924-E976-28E3-317E89C6AA5F}"/>
              </a:ext>
            </a:extLst>
          </p:cNvPr>
          <p:cNvSpPr/>
          <p:nvPr/>
        </p:nvSpPr>
        <p:spPr>
          <a:xfrm>
            <a:off x="903437" y="1315896"/>
            <a:ext cx="3319531" cy="560000"/>
          </a:xfrm>
          <a:prstGeom prst="rect">
            <a:avLst/>
          </a:prstGeom>
          <a:solidFill>
            <a:srgbClr val="5559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1" name="Middle Title Gold">
            <a:extLst>
              <a:ext uri="{FF2B5EF4-FFF2-40B4-BE49-F238E27FC236}">
                <a16:creationId xmlns:a16="http://schemas.microsoft.com/office/drawing/2014/main" id="{E599A6BC-13BD-298D-15E5-571F98115E9A}"/>
              </a:ext>
            </a:extLst>
          </p:cNvPr>
          <p:cNvSpPr/>
          <p:nvPr/>
        </p:nvSpPr>
        <p:spPr>
          <a:xfrm>
            <a:off x="4420956" y="1315895"/>
            <a:ext cx="3319531" cy="5600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" name="Right Title">
            <a:extLst>
              <a:ext uri="{FF2B5EF4-FFF2-40B4-BE49-F238E27FC236}">
                <a16:creationId xmlns:a16="http://schemas.microsoft.com/office/drawing/2014/main" id="{81156958-495A-253D-DD3E-70123C1C586A}"/>
              </a:ext>
            </a:extLst>
          </p:cNvPr>
          <p:cNvSpPr/>
          <p:nvPr/>
        </p:nvSpPr>
        <p:spPr>
          <a:xfrm>
            <a:off x="7938475" y="1315894"/>
            <a:ext cx="3319531" cy="560000"/>
          </a:xfrm>
          <a:prstGeom prst="rect">
            <a:avLst/>
          </a:prstGeom>
          <a:solidFill>
            <a:srgbClr val="5559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" name="Left Body">
            <a:extLst>
              <a:ext uri="{FF2B5EF4-FFF2-40B4-BE49-F238E27FC236}">
                <a16:creationId xmlns:a16="http://schemas.microsoft.com/office/drawing/2014/main" id="{29792DA9-A000-9FB9-F710-3715A3FE412E}"/>
              </a:ext>
            </a:extLst>
          </p:cNvPr>
          <p:cNvSpPr/>
          <p:nvPr/>
        </p:nvSpPr>
        <p:spPr>
          <a:xfrm>
            <a:off x="903437" y="2025896"/>
            <a:ext cx="3319531" cy="3803267"/>
          </a:xfrm>
          <a:custGeom>
            <a:avLst/>
            <a:gdLst/>
            <a:ahLst/>
            <a:cxnLst/>
            <a:rect l="0" t="0" r="3319531" b="3803267"/>
            <a:pathLst>
              <a:path w="3319531" h="3803267">
                <a:moveTo>
                  <a:pt x="0" y="0"/>
                </a:moveTo>
                <a:lnTo>
                  <a:pt x="3319531" y="0"/>
                </a:lnTo>
                <a:lnTo>
                  <a:pt x="3319531" y="3803267"/>
                </a:lnTo>
                <a:cubicBezTo>
                  <a:pt x="1991719" y="3803267"/>
                  <a:pt x="1161836" y="3253267"/>
                  <a:pt x="0" y="3253267"/>
                </a:cubicBezTo>
                <a:close/>
              </a:path>
            </a:pathLst>
          </a:custGeom>
          <a:solidFill>
            <a:srgbClr val="5559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3" name="Middle Body Gold">
            <a:extLst>
              <a:ext uri="{FF2B5EF4-FFF2-40B4-BE49-F238E27FC236}">
                <a16:creationId xmlns:a16="http://schemas.microsoft.com/office/drawing/2014/main" id="{D572C2EE-49FA-39AA-0A1A-E4E30DBD12F9}"/>
              </a:ext>
            </a:extLst>
          </p:cNvPr>
          <p:cNvSpPr/>
          <p:nvPr/>
        </p:nvSpPr>
        <p:spPr>
          <a:xfrm>
            <a:off x="4420956" y="2025895"/>
            <a:ext cx="3319531" cy="4123267"/>
          </a:xfrm>
          <a:custGeom>
            <a:avLst/>
            <a:gdLst/>
            <a:ahLst/>
            <a:cxnLst/>
            <a:rect l="0" t="0" r="3319531" b="4123267"/>
            <a:pathLst>
              <a:path w="3319531" h="4123267">
                <a:moveTo>
                  <a:pt x="0" y="0"/>
                </a:moveTo>
                <a:lnTo>
                  <a:pt x="3319531" y="0"/>
                </a:lnTo>
                <a:lnTo>
                  <a:pt x="3319531" y="3803267"/>
                </a:lnTo>
                <a:cubicBezTo>
                  <a:pt x="2489648" y="4123267"/>
                  <a:pt x="829883" y="4123267"/>
                  <a:pt x="0" y="3803267"/>
                </a:cubicBezTo>
                <a:close/>
              </a:path>
            </a:pathLst>
          </a:custGeom>
          <a:solidFill>
            <a:srgbClr val="CFB99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4" name="Right Body">
            <a:extLst>
              <a:ext uri="{FF2B5EF4-FFF2-40B4-BE49-F238E27FC236}">
                <a16:creationId xmlns:a16="http://schemas.microsoft.com/office/drawing/2014/main" id="{D437644D-6055-9AAF-7BDE-DED335F18036}"/>
              </a:ext>
            </a:extLst>
          </p:cNvPr>
          <p:cNvSpPr/>
          <p:nvPr/>
        </p:nvSpPr>
        <p:spPr>
          <a:xfrm>
            <a:off x="7938475" y="2025894"/>
            <a:ext cx="3319531" cy="3803267"/>
          </a:xfrm>
          <a:custGeom>
            <a:avLst/>
            <a:gdLst/>
            <a:ahLst/>
            <a:cxnLst/>
            <a:rect l="0" t="0" r="3319531" b="3803267"/>
            <a:pathLst>
              <a:path w="3319531" h="3803267">
                <a:moveTo>
                  <a:pt x="0" y="0"/>
                </a:moveTo>
                <a:lnTo>
                  <a:pt x="3319531" y="0"/>
                </a:lnTo>
                <a:lnTo>
                  <a:pt x="3319531" y="3253267"/>
                </a:lnTo>
                <a:cubicBezTo>
                  <a:pt x="2157695" y="3253267"/>
                  <a:pt x="1327812" y="3803267"/>
                  <a:pt x="0" y="3803267"/>
                </a:cubicBezTo>
                <a:close/>
              </a:path>
            </a:pathLst>
          </a:custGeom>
          <a:solidFill>
            <a:srgbClr val="5559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2255DC-671A-913F-F68E-3161DC701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sz="1400" b="1" spc="120" dirty="0">
                <a:solidFill>
                  <a:srgbClr val="FFFFFF"/>
                </a:solidFill>
              </a:rPr>
              <a:t>THE PITCH DECK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88A779-29AE-7500-C8EE-EADC9AF4CF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01943" y="2641600"/>
            <a:ext cx="2950589" cy="1691333"/>
          </a:xfrm>
        </p:spPr>
        <p:txBody>
          <a:bodyPr/>
          <a:lstStyle/>
          <a:p>
            <a:pPr marL="182880" indent="-182880">
              <a:spcBef>
                <a:spcPts val="900"/>
              </a:spcBef>
              <a:buFont typeface="Arial"/>
              <a:buChar char="•"/>
            </a:pPr>
            <a:endParaRPr lang="en-US" sz="1400" b="1" dirty="0">
              <a:solidFill>
                <a:srgbClr val="FFFFFF"/>
              </a:solidFill>
            </a:endParaRPr>
          </a:p>
          <a:p>
            <a:pPr marL="182880" indent="-182880">
              <a:spcBef>
                <a:spcPts val="900"/>
              </a:spcBef>
              <a:buFont typeface="Arial"/>
              <a:buChar char="•"/>
            </a:pPr>
            <a:r>
              <a:rPr lang="en-US" sz="1400" b="1" dirty="0">
                <a:solidFill>
                  <a:srgbClr val="FFFFFF"/>
                </a:solidFill>
              </a:rPr>
              <a:t>Core Goal: </a:t>
            </a:r>
            <a:r>
              <a:rPr lang="en-US" sz="1400" dirty="0">
                <a:solidFill>
                  <a:srgbClr val="FFFFFF"/>
                </a:solidFill>
              </a:rPr>
              <a:t>Sell your big creative idea and the team that will deliver it.</a:t>
            </a:r>
          </a:p>
          <a:p>
            <a:pPr marL="182880" indent="-182880">
              <a:spcBef>
                <a:spcPts val="900"/>
              </a:spcBef>
              <a:buFont typeface="Arial"/>
              <a:buChar char="•"/>
            </a:pPr>
            <a:r>
              <a:rPr lang="en-US" sz="1400" b="1" dirty="0">
                <a:solidFill>
                  <a:srgbClr val="FFFFFF"/>
                </a:solidFill>
              </a:rPr>
              <a:t>Format: </a:t>
            </a:r>
            <a:r>
              <a:rPr lang="en-US" sz="1400" dirty="0">
                <a:solidFill>
                  <a:srgbClr val="FFFFFF"/>
                </a:solidFill>
              </a:rPr>
              <a:t>Short, highly visual, high-energy presentation deck.</a:t>
            </a:r>
          </a:p>
          <a:p>
            <a:pPr marL="182880" indent="-182880">
              <a:spcBef>
                <a:spcPts val="900"/>
              </a:spcBef>
              <a:buFont typeface="Arial"/>
              <a:buChar char="•"/>
            </a:pPr>
            <a:r>
              <a:rPr lang="en-US" sz="1400" b="1" dirty="0">
                <a:solidFill>
                  <a:srgbClr val="FFFFFF"/>
                </a:solidFill>
              </a:rPr>
              <a:t>Scope: </a:t>
            </a:r>
            <a:r>
              <a:rPr lang="en-US" sz="1400" dirty="0">
                <a:solidFill>
                  <a:srgbClr val="FFFFFF"/>
                </a:solidFill>
              </a:rPr>
              <a:t>A few key business-plan elements, streamlined or in an appendix.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F4D3D7-DA54-E0CE-68B8-50349B37FE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sz="1400" b="1" spc="120" dirty="0">
                <a:solidFill>
                  <a:srgbClr val="FFFFFF"/>
                </a:solidFill>
              </a:rPr>
              <a:t>THE BUSINESS PLAN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4A0313-EE39-91B3-4C75-DB73EF6D5A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9721" y="2641600"/>
            <a:ext cx="2950589" cy="1691333"/>
          </a:xfrm>
        </p:spPr>
        <p:txBody>
          <a:bodyPr/>
          <a:lstStyle/>
          <a:p>
            <a:pPr marL="182880" indent="-182880">
              <a:spcBef>
                <a:spcPts val="900"/>
              </a:spcBef>
              <a:buFont typeface="Arial"/>
              <a:buChar char="•"/>
            </a:pPr>
            <a:endParaRPr lang="en-US" sz="1400" b="1" dirty="0">
              <a:solidFill>
                <a:srgbClr val="1A1A1A"/>
              </a:solidFill>
            </a:endParaRPr>
          </a:p>
          <a:p>
            <a:pPr marL="182880" indent="-182880">
              <a:spcBef>
                <a:spcPts val="900"/>
              </a:spcBef>
              <a:buFont typeface="Arial"/>
              <a:buChar char="•"/>
            </a:pPr>
            <a:r>
              <a:rPr lang="en-US" sz="1400" b="1" dirty="0">
                <a:solidFill>
                  <a:srgbClr val="1A1A1A"/>
                </a:solidFill>
              </a:rPr>
              <a:t>Core Goal: </a:t>
            </a:r>
            <a:r>
              <a:rPr lang="en-US" sz="1400" dirty="0">
                <a:solidFill>
                  <a:srgbClr val="1A1A1A"/>
                </a:solidFill>
              </a:rPr>
              <a:t>Show exactly how the business will be operationally successful and profitable.</a:t>
            </a:r>
          </a:p>
          <a:p>
            <a:pPr marL="182880" indent="-182880">
              <a:spcBef>
                <a:spcPts val="900"/>
              </a:spcBef>
              <a:buFont typeface="Arial"/>
              <a:buChar char="•"/>
            </a:pPr>
            <a:r>
              <a:rPr lang="en-US" sz="1400" b="1" dirty="0">
                <a:solidFill>
                  <a:srgbClr val="1A1A1A"/>
                </a:solidFill>
              </a:rPr>
              <a:t>Format: </a:t>
            </a:r>
            <a:r>
              <a:rPr lang="en-US" sz="1400" dirty="0">
                <a:solidFill>
                  <a:srgbClr val="1A1A1A"/>
                </a:solidFill>
              </a:rPr>
              <a:t>A comprehensive operational roadmap for your startup.</a:t>
            </a:r>
          </a:p>
          <a:p>
            <a:pPr marL="182880" indent="-182880">
              <a:spcBef>
                <a:spcPts val="900"/>
              </a:spcBef>
              <a:buFont typeface="Arial"/>
              <a:buChar char="•"/>
            </a:pPr>
            <a:r>
              <a:rPr lang="en-US" sz="1400" b="1" dirty="0">
                <a:solidFill>
                  <a:srgbClr val="1A1A1A"/>
                </a:solidFill>
              </a:rPr>
              <a:t>Scope: </a:t>
            </a:r>
            <a:r>
              <a:rPr lang="en-US" sz="1400" dirty="0">
                <a:solidFill>
                  <a:srgbClr val="1A1A1A"/>
                </a:solidFill>
              </a:rPr>
              <a:t>Deep-dive detail in the main body; technical data mapped to exhibits.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56A242D-9813-C88A-441D-A56E3BA03B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ctr"/>
            <a:r>
              <a:rPr lang="en-US" sz="1400" b="1" spc="120" dirty="0">
                <a:solidFill>
                  <a:srgbClr val="FFFFFF"/>
                </a:solidFill>
              </a:rPr>
              <a:t>THE EXECUTION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77C9C89-3E4D-632A-AA17-9F6F3EA5E55F}"/>
              </a:ext>
            </a:extLst>
          </p:cNvPr>
          <p:cNvSpPr>
            <a:spLocks noGrp="1"/>
          </p:cNvSpPr>
          <p:nvPr/>
        </p:nvSpPr>
        <p:spPr>
          <a:xfrm>
            <a:off x="8137240" y="2641600"/>
            <a:ext cx="2950589" cy="1691333"/>
          </a:xfrm>
        </p:spPr>
        <p:txBody>
          <a:bodyPr/>
          <a:lstStyle/>
          <a:p>
            <a:pPr marL="182880" indent="-182880">
              <a:spcBef>
                <a:spcPts val="900"/>
              </a:spcBef>
              <a:buFont typeface="Arial"/>
              <a:buChar char="•"/>
            </a:pPr>
            <a:endParaRPr lang="en-US" sz="1400" b="1" dirty="0">
              <a:solidFill>
                <a:srgbClr val="FFFFFF"/>
              </a:solidFill>
            </a:endParaRPr>
          </a:p>
          <a:p>
            <a:pPr marL="182880" indent="-182880">
              <a:spcBef>
                <a:spcPts val="900"/>
              </a:spcBef>
              <a:buFont typeface="Arial"/>
              <a:buChar char="•"/>
            </a:pPr>
            <a:r>
              <a:rPr lang="en-US" sz="1400" b="1" dirty="0">
                <a:solidFill>
                  <a:srgbClr val="FFFFFF"/>
                </a:solidFill>
              </a:rPr>
              <a:t>Core Goal: </a:t>
            </a:r>
            <a:r>
              <a:rPr lang="en-US" sz="1400" dirty="0">
                <a:solidFill>
                  <a:srgbClr val="FFFFFF"/>
                </a:solidFill>
              </a:rPr>
              <a:t>Turn the written plan into a shipped, profitable product.</a:t>
            </a:r>
          </a:p>
          <a:p>
            <a:pPr marL="182880" indent="-182880">
              <a:spcBef>
                <a:spcPts val="900"/>
              </a:spcBef>
              <a:buFont typeface="Arial"/>
              <a:buChar char="•"/>
            </a:pPr>
            <a:r>
              <a:rPr lang="en-US" sz="1400" b="1" dirty="0">
                <a:solidFill>
                  <a:srgbClr val="FFFFFF"/>
                </a:solidFill>
              </a:rPr>
              <a:t>Format: </a:t>
            </a:r>
            <a:r>
              <a:rPr lang="en-US" sz="1400" dirty="0">
                <a:solidFill>
                  <a:srgbClr val="FFFFFF"/>
                </a:solidFill>
              </a:rPr>
              <a:t>A continuous operational process — not a document.</a:t>
            </a:r>
          </a:p>
          <a:p>
            <a:pPr marL="182880" indent="-182880">
              <a:spcBef>
                <a:spcPts val="900"/>
              </a:spcBef>
              <a:buFont typeface="Arial"/>
              <a:buChar char="•"/>
            </a:pPr>
            <a:r>
              <a:rPr lang="en-US" sz="1400" b="1" dirty="0">
                <a:solidFill>
                  <a:srgbClr val="FFFFFF"/>
                </a:solidFill>
              </a:rPr>
              <a:t>Scope: </a:t>
            </a:r>
            <a:r>
              <a:rPr lang="en-US" sz="1400" dirty="0">
                <a:solidFill>
                  <a:srgbClr val="FFFFFF"/>
                </a:solidFill>
              </a:rPr>
              <a:t>Runs across three tracks:</a:t>
            </a:r>
          </a:p>
          <a:p>
            <a:pPr marL="365760" indent="-182880">
              <a:spcBef>
                <a:spcPts val="300"/>
              </a:spcBef>
              <a:buFont typeface="Arial"/>
              <a:buChar char="–"/>
            </a:pPr>
            <a:r>
              <a:rPr lang="en-US" sz="1400" dirty="0">
                <a:solidFill>
                  <a:srgbClr val="FFFFFF"/>
                </a:solidFill>
              </a:rPr>
              <a:t>Production Pipeline — tech stack, milestones, QA, tracking</a:t>
            </a:r>
          </a:p>
          <a:p>
            <a:pPr marL="365760" indent="-182880">
              <a:spcBef>
                <a:spcPts val="300"/>
              </a:spcBef>
              <a:buFont typeface="Arial"/>
              <a:buChar char="–"/>
            </a:pPr>
            <a:r>
              <a:rPr lang="en-US" sz="1400" dirty="0">
                <a:solidFill>
                  <a:srgbClr val="FFFFFF"/>
                </a:solidFill>
              </a:rPr>
              <a:t>Go-to-Market &amp; Publishing</a:t>
            </a:r>
          </a:p>
          <a:p>
            <a:pPr marL="365760" indent="-182880">
              <a:spcBef>
                <a:spcPts val="300"/>
              </a:spcBef>
              <a:buFont typeface="Arial"/>
              <a:buChar char="–"/>
            </a:pPr>
            <a:r>
              <a:rPr lang="en-US" sz="1400" dirty="0">
                <a:solidFill>
                  <a:srgbClr val="FFFFFF"/>
                </a:solidFill>
              </a:rPr>
              <a:t>Team &amp; Culture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6313183-8B3F-F81C-A16E-048D1C9C0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437" y="278752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 dirty="0"/>
              <a:t>Role of the Business Plan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65D476E-4691-6516-82CE-0B6395DD0DC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240CA3-F8A5-413F-9D69-69E5AB5CDBAD}"/>
              </a:ext>
            </a:extLst>
          </p:cNvPr>
          <p:cNvSpPr txBox="1"/>
          <p:nvPr/>
        </p:nvSpPr>
        <p:spPr>
          <a:xfrm>
            <a:off x="901700" y="901700"/>
            <a:ext cx="10795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 i="1">
                <a:solidFill>
                  <a:srgbClr val="55585F"/>
                </a:solidFill>
              </a:rPr>
              <a:t>One story told at three levels of detail — the pitch sells it, the plan proves it, the execution ships it.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2A1254-D98D-41E1-9F7E-EABAB42BC68E}"/>
              </a:ext>
            </a:extLst>
          </p:cNvPr>
          <p:cNvSpPr txBox="1"/>
          <p:nvPr/>
        </p:nvSpPr>
        <p:spPr>
          <a:xfrm>
            <a:off x="1924050" y="2133599"/>
            <a:ext cx="1270000" cy="307777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 i="1" dirty="0">
                <a:solidFill>
                  <a:srgbClr val="F5F3EF"/>
                </a:solidFill>
              </a:rPr>
              <a:t>Sell the vision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D58422-F2E2-4EA7-928C-8ACE68368551}"/>
              </a:ext>
            </a:extLst>
          </p:cNvPr>
          <p:cNvSpPr/>
          <p:nvPr/>
        </p:nvSpPr>
        <p:spPr>
          <a:xfrm>
            <a:off x="1924050" y="2463800"/>
            <a:ext cx="1270000" cy="25400"/>
          </a:xfrm>
          <a:prstGeom prst="rect">
            <a:avLst/>
          </a:prstGeom>
          <a:solidFill>
            <a:srgbClr val="DAAA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76B9F7-8840-42EA-A410-F016F5628BDA}"/>
              </a:ext>
            </a:extLst>
          </p:cNvPr>
          <p:cNvSpPr txBox="1"/>
          <p:nvPr/>
        </p:nvSpPr>
        <p:spPr>
          <a:xfrm>
            <a:off x="5266690" y="2127206"/>
            <a:ext cx="1658620" cy="307777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 i="1" dirty="0">
                <a:solidFill>
                  <a:srgbClr val="3B3E44"/>
                </a:solidFill>
              </a:rPr>
              <a:t>Prove the business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0EC367-B083-4895-AAB6-8F02D4E31A66}"/>
              </a:ext>
            </a:extLst>
          </p:cNvPr>
          <p:cNvSpPr/>
          <p:nvPr/>
        </p:nvSpPr>
        <p:spPr>
          <a:xfrm>
            <a:off x="5441950" y="2463800"/>
            <a:ext cx="1270000" cy="25400"/>
          </a:xfrm>
          <a:prstGeom prst="rect">
            <a:avLst/>
          </a:prstGeom>
          <a:solidFill>
            <a:srgbClr val="8D6F3D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3AED95-B082-40AE-AD29-6907E0BD3424}"/>
              </a:ext>
            </a:extLst>
          </p:cNvPr>
          <p:cNvSpPr txBox="1"/>
          <p:nvPr/>
        </p:nvSpPr>
        <p:spPr>
          <a:xfrm>
            <a:off x="8850534" y="2127206"/>
            <a:ext cx="1524000" cy="307777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 i="1">
                <a:solidFill>
                  <a:srgbClr val="FFFFFF"/>
                </a:solidFill>
              </a:rPr>
              <a:t>Ship the product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E6EDC4-4DBC-4975-9230-E1C2B0DD2FE1}"/>
              </a:ext>
            </a:extLst>
          </p:cNvPr>
          <p:cNvSpPr/>
          <p:nvPr/>
        </p:nvSpPr>
        <p:spPr>
          <a:xfrm>
            <a:off x="8959850" y="2463800"/>
            <a:ext cx="1270000" cy="25400"/>
          </a:xfrm>
          <a:prstGeom prst="rect">
            <a:avLst/>
          </a:prstGeom>
          <a:solidFill>
            <a:srgbClr val="DAAA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9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2" grpId="0" animBg="1"/>
      <p:bldP spid="62" grpId="0" animBg="1"/>
      <p:bldP spid="63" grpId="0" animBg="1"/>
      <p:bldP spid="64" grpId="0" animBg="1"/>
      <p:bldP spid="2" grpId="0"/>
      <p:bldP spid="3" grpId="0"/>
      <p:bldP spid="5" grpId="0"/>
      <p:bldP spid="6" grpId="0"/>
      <p:bldP spid="8" grpId="0"/>
      <p:bldP spid="9" grpId="0"/>
      <p:bldP spid="7" grpId="0"/>
      <p:bldP spid="10" grpId="0" animBg="1"/>
      <p:bldP spid="13" grpId="0"/>
      <p:bldP spid="14" grpId="0" animBg="1"/>
      <p:bldP spid="15" grpId="0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E2F5B5B-7321-BF47-5CE5-486C2F1B7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Three Autopsies: When the Plan Doesn’t Pivot</a:t>
            </a:r>
          </a:p>
        </p:txBody>
      </p:sp>
      <p:sp>
        <p:nvSpPr>
          <p:cNvPr id="330" name="CCard330"/>
          <p:cNvSpPr/>
          <p:nvPr/>
        </p:nvSpPr>
        <p:spPr>
          <a:xfrm>
            <a:off x="673100" y="1117600"/>
            <a:ext cx="3454400" cy="43688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1" name="CStrip330"/>
          <p:cNvSpPr/>
          <p:nvPr/>
        </p:nvSpPr>
        <p:spPr>
          <a:xfrm>
            <a:off x="673100" y="1117600"/>
            <a:ext cx="3454400" cy="508000"/>
          </a:xfrm>
          <a:prstGeom prst="rect">
            <a:avLst/>
          </a:prstGeom>
          <a:solidFill>
            <a:srgbClr val="8D6F3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2" name="CLabel330"/>
          <p:cNvSpPr txBox="1"/>
          <p:nvPr/>
        </p:nvSpPr>
        <p:spPr>
          <a:xfrm>
            <a:off x="673100" y="1117600"/>
            <a:ext cx="34544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ZYNGA</a:t>
            </a:r>
          </a:p>
        </p:txBody>
      </p:sp>
      <p:sp>
        <p:nvSpPr>
          <p:cNvPr id="333" name="CTag330"/>
          <p:cNvSpPr txBox="1"/>
          <p:nvPr/>
        </p:nvSpPr>
        <p:spPr>
          <a:xfrm>
            <a:off x="800100" y="1727200"/>
            <a:ext cx="32004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“The platform moved”</a:t>
            </a:r>
          </a:p>
        </p:txBody>
      </p:sp>
      <p:sp>
        <p:nvSpPr>
          <p:cNvPr id="334" name="CRule330"/>
          <p:cNvSpPr/>
          <p:nvPr/>
        </p:nvSpPr>
        <p:spPr>
          <a:xfrm>
            <a:off x="1447800" y="2057400"/>
            <a:ext cx="1905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5" name="CBody330"/>
          <p:cNvSpPr txBox="1"/>
          <p:nvPr/>
        </p:nvSpPr>
        <p:spPr>
          <a:xfrm>
            <a:off x="850900" y="2209800"/>
            <a:ext cx="3098800" cy="317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plan </a:t>
            </a:r>
            <a:r>
              <a:rPr lang="en-US" sz="1400" dirty="0">
                <a:solidFill>
                  <a:srgbClr val="1A1A1A"/>
                </a:solidFill>
              </a:rPr>
              <a:t>— free games riding Facebook’s feed; virality was the funnel.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change </a:t>
            </a:r>
            <a:r>
              <a:rPr lang="en-US" sz="1400" dirty="0">
                <a:solidFill>
                  <a:srgbClr val="1A1A1A"/>
                </a:solidFill>
              </a:rPr>
              <a:t>— Facebook cut viral channels; players moved to mobile.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No pivot </a:t>
            </a:r>
            <a:r>
              <a:rPr lang="en-US" sz="1400" dirty="0">
                <a:solidFill>
                  <a:srgbClr val="1A1A1A"/>
                </a:solidFill>
              </a:rPr>
              <a:t>— kept spending like the feed still worked.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result </a:t>
            </a:r>
            <a:r>
              <a:rPr lang="en-US" sz="1400" dirty="0">
                <a:solidFill>
                  <a:srgbClr val="1A1A1A"/>
                </a:solidFill>
              </a:rPr>
              <a:t>— stock down ~75% in a year; layoffs followed.</a:t>
            </a:r>
          </a:p>
        </p:txBody>
      </p:sp>
      <p:sp>
        <p:nvSpPr>
          <p:cNvPr id="340" name="CCard340"/>
          <p:cNvSpPr/>
          <p:nvPr/>
        </p:nvSpPr>
        <p:spPr>
          <a:xfrm>
            <a:off x="4368800" y="1117600"/>
            <a:ext cx="3454400" cy="43688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1" name="CStrip340"/>
          <p:cNvSpPr/>
          <p:nvPr/>
        </p:nvSpPr>
        <p:spPr>
          <a:xfrm>
            <a:off x="4368800" y="1117600"/>
            <a:ext cx="3454400" cy="5080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2" name="CLabel340"/>
          <p:cNvSpPr txBox="1"/>
          <p:nvPr/>
        </p:nvSpPr>
        <p:spPr>
          <a:xfrm>
            <a:off x="4368800" y="1117600"/>
            <a:ext cx="34544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rgbClr val="000000"/>
                </a:solidFill>
              </a:rPr>
              <a:t>GOOGLE STADIA</a:t>
            </a:r>
          </a:p>
        </p:txBody>
      </p:sp>
      <p:sp>
        <p:nvSpPr>
          <p:cNvPr id="343" name="CTag340"/>
          <p:cNvSpPr txBox="1"/>
          <p:nvPr/>
        </p:nvSpPr>
        <p:spPr>
          <a:xfrm>
            <a:off x="4495800" y="1727200"/>
            <a:ext cx="32004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“The model never landed”</a:t>
            </a:r>
          </a:p>
        </p:txBody>
      </p:sp>
      <p:sp>
        <p:nvSpPr>
          <p:cNvPr id="344" name="CRule340"/>
          <p:cNvSpPr/>
          <p:nvPr/>
        </p:nvSpPr>
        <p:spPr>
          <a:xfrm>
            <a:off x="5143500" y="2057400"/>
            <a:ext cx="1905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5" name="CBody340"/>
          <p:cNvSpPr txBox="1"/>
          <p:nvPr/>
        </p:nvSpPr>
        <p:spPr>
          <a:xfrm>
            <a:off x="4546600" y="2209800"/>
            <a:ext cx="3098800" cy="317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plan </a:t>
            </a:r>
            <a:r>
              <a:rPr lang="en-US" sz="1400" dirty="0">
                <a:solidFill>
                  <a:srgbClr val="1A1A1A"/>
                </a:solidFill>
              </a:rPr>
              <a:t>— sell full-price games on a cloud platform nobody owned yet.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change </a:t>
            </a:r>
            <a:r>
              <a:rPr lang="en-US" sz="1400" dirty="0">
                <a:solidFill>
                  <a:srgbClr val="1A1A1A"/>
                </a:solidFill>
              </a:rPr>
              <a:t>— the market wanted subscriptions or F2P — not $60 rentals.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No pivot </a:t>
            </a:r>
            <a:r>
              <a:rPr lang="en-US" sz="1400" dirty="0">
                <a:solidFill>
                  <a:srgbClr val="1A1A1A"/>
                </a:solidFill>
              </a:rPr>
              <a:t>— pricing never moved; Google closed its own studios first.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result </a:t>
            </a:r>
            <a:r>
              <a:rPr lang="en-US" sz="1400" dirty="0">
                <a:solidFill>
                  <a:srgbClr val="1A1A1A"/>
                </a:solidFill>
              </a:rPr>
              <a:t>— shut down in Jan 2023 — every purchase refunded.</a:t>
            </a:r>
          </a:p>
        </p:txBody>
      </p:sp>
      <p:sp>
        <p:nvSpPr>
          <p:cNvPr id="350" name="CCard350"/>
          <p:cNvSpPr/>
          <p:nvPr/>
        </p:nvSpPr>
        <p:spPr>
          <a:xfrm>
            <a:off x="8064500" y="1117600"/>
            <a:ext cx="3454400" cy="4368800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51" name="CStrip350"/>
          <p:cNvSpPr/>
          <p:nvPr/>
        </p:nvSpPr>
        <p:spPr>
          <a:xfrm>
            <a:off x="8064500" y="1117600"/>
            <a:ext cx="3454400" cy="508000"/>
          </a:xfrm>
          <a:prstGeom prst="rect">
            <a:avLst/>
          </a:prstGeom>
          <a:solidFill>
            <a:srgbClr val="5559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52" name="CLabel350"/>
          <p:cNvSpPr txBox="1"/>
          <p:nvPr/>
        </p:nvSpPr>
        <p:spPr>
          <a:xfrm>
            <a:off x="8064500" y="1117600"/>
            <a:ext cx="34544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TELLTALE GAMES</a:t>
            </a:r>
          </a:p>
        </p:txBody>
      </p:sp>
      <p:sp>
        <p:nvSpPr>
          <p:cNvPr id="353" name="CTag350"/>
          <p:cNvSpPr txBox="1"/>
          <p:nvPr/>
        </p:nvSpPr>
        <p:spPr>
          <a:xfrm>
            <a:off x="8191500" y="1727200"/>
            <a:ext cx="32004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“The formula wore out”</a:t>
            </a:r>
          </a:p>
        </p:txBody>
      </p:sp>
      <p:sp>
        <p:nvSpPr>
          <p:cNvPr id="354" name="CRule350"/>
          <p:cNvSpPr/>
          <p:nvPr/>
        </p:nvSpPr>
        <p:spPr>
          <a:xfrm>
            <a:off x="8839200" y="2057400"/>
            <a:ext cx="1905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55" name="CBody350"/>
          <p:cNvSpPr txBox="1"/>
          <p:nvPr/>
        </p:nvSpPr>
        <p:spPr>
          <a:xfrm>
            <a:off x="8242300" y="2209800"/>
            <a:ext cx="3098800" cy="317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plan </a:t>
            </a:r>
            <a:r>
              <a:rPr lang="en-US" sz="1400" dirty="0">
                <a:solidFill>
                  <a:srgbClr val="1A1A1A"/>
                </a:solidFill>
              </a:rPr>
              <a:t>— one episodic formula, licensed IP, scaled across everything.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change </a:t>
            </a:r>
            <a:r>
              <a:rPr lang="en-US" sz="1400" dirty="0">
                <a:solidFill>
                  <a:srgbClr val="1A1A1A"/>
                </a:solidFill>
              </a:rPr>
              <a:t>— audience fatigue, aging tech, rising costs per episode.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No pivot </a:t>
            </a:r>
            <a:r>
              <a:rPr lang="en-US" sz="1400" dirty="0">
                <a:solidFill>
                  <a:srgbClr val="1A1A1A"/>
                </a:solidFill>
              </a:rPr>
              <a:t>— the answer to slowing sales was more of the same.</a:t>
            </a:r>
          </a:p>
          <a:p>
            <a:pPr marL="177800" indent="-177800">
              <a:lnSpc>
                <a:spcPct val="104000"/>
              </a:lnSpc>
              <a:spcAft>
                <a:spcPts val="8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400" b="1" dirty="0">
                <a:solidFill>
                  <a:srgbClr val="1A1A1A"/>
                </a:solidFill>
              </a:rPr>
              <a:t>The result </a:t>
            </a:r>
            <a:r>
              <a:rPr lang="en-US" sz="1400" dirty="0">
                <a:solidFill>
                  <a:srgbClr val="1A1A1A"/>
                </a:solidFill>
              </a:rPr>
              <a:t>— overnight shutdown in 2018 — ~250 staff, no severance.</a:t>
            </a:r>
          </a:p>
        </p:txBody>
      </p:sp>
      <p:sp>
        <p:nvSpPr>
          <p:cNvPr id="360" name="Takeaway"/>
          <p:cNvSpPr/>
          <p:nvPr/>
        </p:nvSpPr>
        <p:spPr>
          <a:xfrm>
            <a:off x="673100" y="5638800"/>
            <a:ext cx="10845800" cy="60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101600" tIns="0" rIns="101600" bIns="0" anchor="ctr"/>
          <a:lstStyle/>
          <a:p>
            <a:pPr algn="ctr"/>
            <a:r>
              <a:rPr lang="en-US" sz="1600" dirty="0">
                <a:solidFill>
                  <a:srgbClr val="FFFFFF"/>
                </a:solidFill>
              </a:rPr>
              <a:t>None of these died of a bad idea — they died of </a:t>
            </a:r>
            <a:r>
              <a:rPr lang="en-US" sz="1600" b="1" dirty="0">
                <a:solidFill>
                  <a:srgbClr val="DAAA00"/>
                </a:solidFill>
              </a:rPr>
              <a:t>a plan nobody updated</a:t>
            </a:r>
            <a:r>
              <a:rPr lang="en-US" sz="160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336" name="Stat336"/>
          <p:cNvSpPr txBox="1"/>
          <p:nvPr/>
        </p:nvSpPr>
        <p:spPr>
          <a:xfrm>
            <a:off x="850900" y="4602480"/>
            <a:ext cx="30988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2800" b="1" dirty="0">
                <a:solidFill>
                  <a:srgbClr val="8D6F3D"/>
                </a:solidFill>
              </a:rPr>
              <a:t>−75%</a:t>
            </a:r>
          </a:p>
        </p:txBody>
      </p:sp>
      <p:sp>
        <p:nvSpPr>
          <p:cNvPr id="337" name="StatCap336"/>
          <p:cNvSpPr txBox="1"/>
          <p:nvPr/>
        </p:nvSpPr>
        <p:spPr>
          <a:xfrm>
            <a:off x="850900" y="5029200"/>
            <a:ext cx="30988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share price within a year</a:t>
            </a:r>
          </a:p>
        </p:txBody>
      </p:sp>
      <p:sp>
        <p:nvSpPr>
          <p:cNvPr id="346" name="Stat346"/>
          <p:cNvSpPr txBox="1"/>
          <p:nvPr/>
        </p:nvSpPr>
        <p:spPr>
          <a:xfrm>
            <a:off x="4546600" y="4602480"/>
            <a:ext cx="30988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2800" b="1" dirty="0">
                <a:solidFill>
                  <a:srgbClr val="8D6F3D"/>
                </a:solidFill>
              </a:rPr>
              <a:t>3 YEARS</a:t>
            </a:r>
          </a:p>
        </p:txBody>
      </p:sp>
      <p:sp>
        <p:nvSpPr>
          <p:cNvPr id="347" name="StatCap346"/>
          <p:cNvSpPr txBox="1"/>
          <p:nvPr/>
        </p:nvSpPr>
        <p:spPr>
          <a:xfrm>
            <a:off x="4546600" y="5029200"/>
            <a:ext cx="30988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from launch to shutdown</a:t>
            </a:r>
          </a:p>
        </p:txBody>
      </p:sp>
      <p:sp>
        <p:nvSpPr>
          <p:cNvPr id="356" name="Stat356"/>
          <p:cNvSpPr txBox="1"/>
          <p:nvPr/>
        </p:nvSpPr>
        <p:spPr>
          <a:xfrm>
            <a:off x="8242300" y="4602480"/>
            <a:ext cx="30988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2800" b="1" dirty="0">
                <a:solidFill>
                  <a:srgbClr val="8D6F3D"/>
                </a:solidFill>
              </a:rPr>
              <a:t>~250</a:t>
            </a:r>
          </a:p>
        </p:txBody>
      </p:sp>
      <p:sp>
        <p:nvSpPr>
          <p:cNvPr id="357" name="StatCap356"/>
          <p:cNvSpPr txBox="1"/>
          <p:nvPr/>
        </p:nvSpPr>
        <p:spPr>
          <a:xfrm>
            <a:off x="8242300" y="5029200"/>
            <a:ext cx="30988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jobs gone overnight</a:t>
            </a:r>
          </a:p>
        </p:txBody>
      </p:sp>
    </p:spTree>
    <p:extLst>
      <p:ext uri="{BB962C8B-B14F-4D97-AF65-F5344CB8AC3E}">
        <p14:creationId xmlns:p14="http://schemas.microsoft.com/office/powerpoint/2010/main" val="507535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8CECC-008A-82DF-1A50-767E6A0B9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DAAA00"/>
                </a:solidFill>
              </a:rPr>
              <a:t>Homework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FD59-78A1-3262-7512-D17D19EE8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1168400"/>
            <a:ext cx="11264900" cy="66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EFFFF"/>
                </a:solidFill>
              </a:rPr>
              <a:t>Deliver a mini business plan for your game — real or hypothetical — in three pages:</a:t>
            </a:r>
          </a:p>
        </p:txBody>
      </p:sp>
      <p:sp>
        <p:nvSpPr>
          <p:cNvPr id="401" name="HWStrip53"/>
          <p:cNvSpPr/>
          <p:nvPr/>
        </p:nvSpPr>
        <p:spPr>
          <a:xfrm>
            <a:off x="673100" y="2082800"/>
            <a:ext cx="3454400" cy="4572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PAGE 1</a:t>
            </a:r>
          </a:p>
        </p:txBody>
      </p:sp>
      <p:sp>
        <p:nvSpPr>
          <p:cNvPr id="402" name="HWHead53"/>
          <p:cNvSpPr txBox="1"/>
          <p:nvPr/>
        </p:nvSpPr>
        <p:spPr>
          <a:xfrm>
            <a:off x="850900" y="2717800"/>
            <a:ext cx="3098800" cy="71120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DAAA00"/>
                </a:solidFill>
              </a:rPr>
              <a:t>Game &amp; Studio Overview</a:t>
            </a:r>
          </a:p>
        </p:txBody>
      </p:sp>
      <p:sp>
        <p:nvSpPr>
          <p:cNvPr id="403" name="HWBody53"/>
          <p:cNvSpPr txBox="1"/>
          <p:nvPr/>
        </p:nvSpPr>
        <p:spPr>
          <a:xfrm>
            <a:off x="850900" y="3505200"/>
            <a:ext cx="3098800" cy="170180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en-US" sz="1500" dirty="0">
                <a:solidFill>
                  <a:srgbClr val="FEFFFF"/>
                </a:solidFill>
              </a:rPr>
              <a:t>Introduce your game or studio — real or hypothetical — covering a few elements </a:t>
            </a:r>
            <a:r>
              <a:rPr lang="en-US" sz="1500">
                <a:solidFill>
                  <a:srgbClr val="FEFFFF"/>
                </a:solidFill>
              </a:rPr>
              <a:t>from today’s presentation.</a:t>
            </a:r>
            <a:endParaRPr lang="en-US" sz="1500" dirty="0">
              <a:solidFill>
                <a:srgbClr val="FEFFFF"/>
              </a:solidFill>
            </a:endParaRPr>
          </a:p>
        </p:txBody>
      </p:sp>
      <p:sp>
        <p:nvSpPr>
          <p:cNvPr id="404" name="HWCard344"/>
          <p:cNvSpPr/>
          <p:nvPr/>
        </p:nvSpPr>
        <p:spPr>
          <a:xfrm>
            <a:off x="4368800" y="2082800"/>
            <a:ext cx="3454400" cy="3302000"/>
          </a:xfrm>
          <a:prstGeom prst="rect">
            <a:avLst/>
          </a:prstGeom>
          <a:solidFill>
            <a:srgbClr val="1A1A1A"/>
          </a:solidFill>
          <a:ln w="9525">
            <a:solidFill>
              <a:srgbClr val="8D6F3D"/>
            </a:solidFill>
          </a:ln>
        </p:spPr>
        <p:txBody>
          <a:bodyPr/>
          <a:lstStyle/>
          <a:p>
            <a:endParaRPr lang="en-US">
              <a:solidFill>
                <a:srgbClr val="FEFFFF"/>
              </a:solidFill>
            </a:endParaRPr>
          </a:p>
        </p:txBody>
      </p:sp>
      <p:sp>
        <p:nvSpPr>
          <p:cNvPr id="405" name="HWStrip344"/>
          <p:cNvSpPr/>
          <p:nvPr/>
        </p:nvSpPr>
        <p:spPr>
          <a:xfrm>
            <a:off x="4368800" y="2082800"/>
            <a:ext cx="3454400" cy="4572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PAGE 2</a:t>
            </a:r>
          </a:p>
        </p:txBody>
      </p:sp>
      <p:sp>
        <p:nvSpPr>
          <p:cNvPr id="406" name="HWHead344"/>
          <p:cNvSpPr txBox="1"/>
          <p:nvPr/>
        </p:nvSpPr>
        <p:spPr>
          <a:xfrm>
            <a:off x="4546600" y="2717800"/>
            <a:ext cx="3098800" cy="71120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DAAA00"/>
                </a:solidFill>
              </a:rPr>
              <a:t>Costs to Ship + Year 1</a:t>
            </a:r>
          </a:p>
        </p:txBody>
      </p:sp>
      <p:sp>
        <p:nvSpPr>
          <p:cNvPr id="407" name="HWBody344"/>
          <p:cNvSpPr txBox="1"/>
          <p:nvPr/>
        </p:nvSpPr>
        <p:spPr>
          <a:xfrm>
            <a:off x="4546600" y="3505200"/>
            <a:ext cx="3098800" cy="170180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en-US" sz="1500" dirty="0">
                <a:solidFill>
                  <a:srgbClr val="FEFFFF"/>
                </a:solidFill>
              </a:rPr>
              <a:t>Monthly cost breakdown from now through your ship date, plus one full year of live operation.</a:t>
            </a:r>
          </a:p>
        </p:txBody>
      </p:sp>
      <p:sp>
        <p:nvSpPr>
          <p:cNvPr id="408" name="HWCard635"/>
          <p:cNvSpPr/>
          <p:nvPr/>
        </p:nvSpPr>
        <p:spPr>
          <a:xfrm>
            <a:off x="8064500" y="2082800"/>
            <a:ext cx="3454400" cy="3302000"/>
          </a:xfrm>
          <a:prstGeom prst="rect">
            <a:avLst/>
          </a:prstGeom>
          <a:solidFill>
            <a:srgbClr val="1A1A1A"/>
          </a:solidFill>
          <a:ln w="9525">
            <a:solidFill>
              <a:srgbClr val="8D6F3D"/>
            </a:solidFill>
          </a:ln>
        </p:spPr>
        <p:txBody>
          <a:bodyPr/>
          <a:lstStyle/>
          <a:p>
            <a:endParaRPr lang="en-US">
              <a:solidFill>
                <a:srgbClr val="FEFFFF"/>
              </a:solidFill>
            </a:endParaRPr>
          </a:p>
        </p:txBody>
      </p:sp>
      <p:sp>
        <p:nvSpPr>
          <p:cNvPr id="409" name="HWStrip635"/>
          <p:cNvSpPr/>
          <p:nvPr/>
        </p:nvSpPr>
        <p:spPr>
          <a:xfrm>
            <a:off x="8064500" y="2082800"/>
            <a:ext cx="3454400" cy="4572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PAGE 3</a:t>
            </a:r>
          </a:p>
        </p:txBody>
      </p:sp>
      <p:sp>
        <p:nvSpPr>
          <p:cNvPr id="410" name="HWHead635"/>
          <p:cNvSpPr txBox="1"/>
          <p:nvPr/>
        </p:nvSpPr>
        <p:spPr>
          <a:xfrm>
            <a:off x="8242300" y="2717800"/>
            <a:ext cx="3098800" cy="71120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>
              <a:buNone/>
            </a:pPr>
            <a:r>
              <a:rPr lang="en-US" sz="1800" b="1" dirty="0">
                <a:solidFill>
                  <a:srgbClr val="DAAA00"/>
                </a:solidFill>
              </a:rPr>
              <a:t>Revenue &amp; Breakeven</a:t>
            </a:r>
          </a:p>
        </p:txBody>
      </p:sp>
      <p:sp>
        <p:nvSpPr>
          <p:cNvPr id="411" name="HWBody635"/>
          <p:cNvSpPr txBox="1"/>
          <p:nvPr/>
        </p:nvSpPr>
        <p:spPr>
          <a:xfrm>
            <a:off x="8242300" y="3505200"/>
            <a:ext cx="3098800" cy="170180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en-US" sz="1500" dirty="0">
                <a:solidFill>
                  <a:srgbClr val="FEFFFF"/>
                </a:solidFill>
              </a:rPr>
              <a:t>Monthly revenue projection for year one, benchmarked against comparable titles. Show your breakeven point.</a:t>
            </a:r>
          </a:p>
        </p:txBody>
      </p:sp>
    </p:spTree>
    <p:extLst>
      <p:ext uri="{BB962C8B-B14F-4D97-AF65-F5344CB8AC3E}">
        <p14:creationId xmlns:p14="http://schemas.microsoft.com/office/powerpoint/2010/main" val="4171668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121C9-C55C-9654-BDF6-C618516D6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D929B-7733-F98A-5B5A-1C5C0F22C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35251-0C90-2B4F-3C16-350BA88347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4339" y="3434010"/>
            <a:ext cx="8283161" cy="1096264"/>
          </a:xfrm>
        </p:spPr>
        <p:txBody>
          <a:bodyPr>
            <a:normAutofit/>
          </a:bodyPr>
          <a:lstStyle/>
          <a:p>
            <a:r>
              <a:rPr lang="en-US" sz="2000" dirty="0"/>
              <a:t>Mike Fischer, </a:t>
            </a:r>
            <a:r>
              <a:rPr lang="en-US" sz="2000" dirty="0" err="1"/>
              <a:t>Gamegoglobal</a:t>
            </a:r>
            <a:br>
              <a:rPr lang="en-US" sz="2000" dirty="0"/>
            </a:br>
            <a:r>
              <a:rPr lang="en-US" sz="2000" dirty="0"/>
              <a:t>mike@gamegoglobal.com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C86851-EA37-0906-29A1-69629D619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034" y="5019673"/>
            <a:ext cx="2586860" cy="1980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48D97D-41DB-4139-1D09-5C1229181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045" y="5514790"/>
            <a:ext cx="2586860" cy="9903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74D108-CD4F-AD1E-0108-BE4C228CE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5514790"/>
            <a:ext cx="1397435" cy="109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39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A289E-51D5-F3AC-F336-8F50E4BF3B8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1863" y="6289675"/>
            <a:ext cx="110013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DBF596-E86D-DC7E-E4B6-4973E7EB2504}"/>
              </a:ext>
            </a:extLst>
          </p:cNvPr>
          <p:cNvSpPr txBox="1"/>
          <p:nvPr/>
        </p:nvSpPr>
        <p:spPr>
          <a:xfrm>
            <a:off x="457199" y="2017986"/>
            <a:ext cx="11587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CONTENT &amp; REFERENCE 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SLIDES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454840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12 Steps Business Plan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8789" y="1694546"/>
            <a:ext cx="103641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1. Executive Summary</a:t>
            </a:r>
          </a:p>
          <a:p>
            <a:r>
              <a:rPr dirty="0"/>
              <a:t>By definition, a high-impact summary of all moving elements of your business.</a:t>
            </a:r>
          </a:p>
          <a:p>
            <a:endParaRPr dirty="0"/>
          </a:p>
          <a:p>
            <a:r>
              <a:rPr dirty="0"/>
              <a:t>2. Company Description</a:t>
            </a:r>
          </a:p>
          <a:p>
            <a:r>
              <a:rPr dirty="0"/>
              <a:t>Introduces the readers to your corporate identity and core business concept.</a:t>
            </a:r>
          </a:p>
          <a:p>
            <a:endParaRPr dirty="0"/>
          </a:p>
          <a:p>
            <a:r>
              <a:rPr dirty="0"/>
              <a:t>3. Industry Analysis</a:t>
            </a:r>
          </a:p>
          <a:p>
            <a:r>
              <a:rPr dirty="0"/>
              <a:t>Provides a macro picture of the gaming industry and your position within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8788" y="4279778"/>
            <a:ext cx="114690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4. Market &amp; Competition</a:t>
            </a:r>
          </a:p>
          <a:p>
            <a:r>
              <a:rPr dirty="0"/>
              <a:t>Examine them together to reach one vital conclusion: your realistic market share.</a:t>
            </a:r>
          </a:p>
          <a:p>
            <a:endParaRPr dirty="0"/>
          </a:p>
          <a:p>
            <a:r>
              <a:rPr dirty="0"/>
              <a:t>5. Strategies &amp; Goals</a:t>
            </a:r>
          </a:p>
          <a:p>
            <a:r>
              <a:rPr dirty="0"/>
              <a:t>Determine where your products fit to maximize position with your target audience.</a:t>
            </a:r>
          </a:p>
          <a:p>
            <a:endParaRPr dirty="0"/>
          </a:p>
          <a:p>
            <a:r>
              <a:rPr dirty="0"/>
              <a:t>6. Products or Services</a:t>
            </a:r>
          </a:p>
          <a:p>
            <a:r>
              <a:rPr dirty="0"/>
              <a:t>Describe the actual games/tech being built and how they match your strategic findings.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Studio Execution: Components 7 through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8788" y="1371600"/>
            <a:ext cx="7929928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7. Marketing &amp; Sales</a:t>
            </a:r>
          </a:p>
          <a:p>
            <a:r>
              <a:t>Position your product and forecast sales based on market and product findings.</a:t>
            </a:r>
          </a:p>
          <a:p>
            <a:endParaRPr/>
          </a:p>
          <a:p>
            <a:r>
              <a:t>8. Management &amp; Organization</a:t>
            </a:r>
          </a:p>
          <a:p>
            <a:r>
              <a:t>Present the leadership, internal staff, and key developers who will run the show.</a:t>
            </a:r>
          </a:p>
          <a:p>
            <a:endParaRPr/>
          </a:p>
          <a:p>
            <a:r>
              <a:t>9. Operations</a:t>
            </a:r>
          </a:p>
          <a:p>
            <a:r>
              <a:t>Explain the day-to-day logistics of how the studio and business are run.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2093" y="3924886"/>
            <a:ext cx="8524962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dirty="0"/>
              <a:t>10. Financial Pro Formas</a:t>
            </a:r>
          </a:p>
          <a:p>
            <a:r>
              <a:rPr dirty="0"/>
              <a:t>Forecast successful, realistic financial performance for all studio activities.</a:t>
            </a:r>
          </a:p>
          <a:p>
            <a:endParaRPr dirty="0"/>
          </a:p>
          <a:p>
            <a:r>
              <a:rPr dirty="0"/>
              <a:t>11. Financial Requirement</a:t>
            </a:r>
          </a:p>
          <a:p>
            <a:r>
              <a:rPr dirty="0"/>
              <a:t>Present the exact type and amount of financing needed to accomplish the whole plan.</a:t>
            </a:r>
          </a:p>
          <a:p>
            <a:endParaRPr dirty="0"/>
          </a:p>
          <a:p>
            <a:r>
              <a:rPr dirty="0"/>
              <a:t>12. Exhibits</a:t>
            </a:r>
          </a:p>
          <a:p>
            <a:r>
              <a:rPr dirty="0"/>
              <a:t>Close the plan by separating supporting materials that would interrupt narrative flow.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Adapting the Blueprint for Video Games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0118" y="1772818"/>
            <a:ext cx="109717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Market &amp; Competition</a:t>
            </a:r>
          </a:p>
          <a:p>
            <a:r>
              <a:rPr dirty="0"/>
              <a:t>• Do not guess abstract market share.</a:t>
            </a:r>
          </a:p>
          <a:p>
            <a:r>
              <a:rPr dirty="0"/>
              <a:t>• Focus strictly on comparable titles (comps).</a:t>
            </a:r>
          </a:p>
          <a:p>
            <a:r>
              <a:rPr dirty="0"/>
              <a:t>• Analyze their performance, pricing, and player retention to prove a market gap.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0118" y="3327298"/>
            <a:ext cx="109717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Management &amp; Staffing</a:t>
            </a:r>
          </a:p>
          <a:p>
            <a:r>
              <a:rPr dirty="0"/>
              <a:t>• Map out your current team.</a:t>
            </a:r>
          </a:p>
          <a:p>
            <a:r>
              <a:rPr dirty="0"/>
              <a:t>• Explicitly highlight To-Be-Hired (TBH) roles.</a:t>
            </a:r>
          </a:p>
          <a:p>
            <a:r>
              <a:rPr dirty="0"/>
              <a:t>• Show investors exactly what creative or technical holes their capital will plug.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0118" y="5092793"/>
            <a:ext cx="109717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Exhibits &amp; Schedules</a:t>
            </a:r>
          </a:p>
          <a:p>
            <a:r>
              <a:rPr dirty="0"/>
              <a:t>• Replace generic operational timelines with a rigorous Development Schedule.</a:t>
            </a:r>
          </a:p>
          <a:p>
            <a:r>
              <a:rPr dirty="0"/>
              <a:t>• Detail milestones: Prototype, Vertical Slice, Alpha/Beta, Commercial Launch.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Pro-Forma Framework: Premium PC / Console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7009" y="2764302"/>
            <a:ext cx="1118234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Premium Game Logic</a:t>
            </a:r>
          </a:p>
          <a:p>
            <a:r>
              <a:rPr dirty="0"/>
              <a:t>• The Forecast: Unit sales driven by retail price (Gross = Units x Price).</a:t>
            </a:r>
          </a:p>
          <a:p>
            <a:r>
              <a:rPr dirty="0"/>
              <a:t>• The Storefront Haircut: Directly bake in standard 30% platform distribution fees (Steam/Consoles) to calculate true Net Revenue.</a:t>
            </a:r>
          </a:p>
          <a:p>
            <a:r>
              <a:rPr dirty="0"/>
              <a:t>• The Revenue Tail: Front-loaded revenue spikes at launch, followed by long-tail spikes during seasonal platform sales and DLC drops.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3280" y="4846174"/>
            <a:ext cx="113512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Year 1 (Build): Gross $0 | Net $0 | Dev Costs (X) | Marketing (X) | EBITDA (X)</a:t>
            </a:r>
          </a:p>
          <a:p>
            <a:r>
              <a:rPr dirty="0"/>
              <a:t>Year 2 (Launch): Gross X | Fees (X) | Net X | Dev Costs (X) | Marketing (X) | EBITDA X</a:t>
            </a:r>
          </a:p>
          <a:p>
            <a:r>
              <a:rPr dirty="0"/>
              <a:t>Year 3 (Long-Tail): Gross X | Fees (X) | Net X | Dev Costs (X) | Marketing (X) | EBITDA X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Pro-Forma Framework: Free-to-Play Mobile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0202" y="1596788"/>
            <a:ext cx="104541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F2P Mobile Logic</a:t>
            </a:r>
          </a:p>
          <a:p>
            <a:r>
              <a:rPr dirty="0"/>
              <a:t>• The Core Driver: Managed via Unit Economics rather than flat unit sales.</a:t>
            </a:r>
          </a:p>
          <a:p>
            <a:r>
              <a:rPr dirty="0"/>
              <a:t>• The Golden Metric: Lifetime Value (LTV) &gt; Cost Per Install (CPI)</a:t>
            </a:r>
          </a:p>
          <a:p>
            <a:r>
              <a:rPr dirty="0"/>
              <a:t>• Monetization Hooks: Model out hybrid revenue streams splits (e.g., 70% In-App Purchases / 30% In-App Ads).</a:t>
            </a:r>
          </a:p>
          <a:p>
            <a:r>
              <a:rPr dirty="0"/>
              <a:t>• Retention Viability: Base models on playtest retention curves (Day 1, Day 7, Day 30).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4026090"/>
            <a:ext cx="101191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Year 1: 150k DL, $50k revenue, EBITDA (-805k)</a:t>
            </a:r>
          </a:p>
          <a:p>
            <a:r>
              <a:rPr dirty="0"/>
              <a:t>Year 2: 5M DL, $4.8M revenue, EBITDA 460k</a:t>
            </a:r>
          </a:p>
          <a:p>
            <a:r>
              <a:rPr dirty="0"/>
              <a:t>Year 3: 8M DL, $7.5M revenue, EBITDA 1.55M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Budget Integration &amp; Justifying Your Forecast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8789" y="1371601"/>
            <a:ext cx="105314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dirty="0"/>
              <a:t>Core Capital Metrics</a:t>
            </a:r>
          </a:p>
          <a:p>
            <a:r>
              <a:rPr dirty="0"/>
              <a:t>• Cost to Completion: Clearly isolate your core development costs from your marketing/UA launch budgets.</a:t>
            </a:r>
          </a:p>
          <a:p>
            <a:r>
              <a:rPr dirty="0"/>
              <a:t>• Breakeven Analysis: Define exactly how many copies must sell, or what MAU is required.</a:t>
            </a:r>
          </a:p>
          <a:p>
            <a:r>
              <a:rPr dirty="0"/>
              <a:t>• The Use of Funds: Connect financing directly to roadmap milestones.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3504" y="3739487"/>
            <a:ext cx="6193170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dirty="0"/>
              <a:t>The Three-Tier Stress Test</a:t>
            </a:r>
          </a:p>
          <a:p>
            <a:r>
              <a:rPr dirty="0"/>
              <a:t>1. Downside Case: Can the studio survive underperformance?</a:t>
            </a:r>
          </a:p>
          <a:p>
            <a:r>
              <a:rPr dirty="0"/>
              <a:t>2. Base Case: Benchmarked expectations.</a:t>
            </a:r>
          </a:p>
          <a:p>
            <a:r>
              <a:rPr dirty="0"/>
              <a:t>3. Upside Case: Can you scale LiveOps if viral?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One Plan, Three Roles</a:t>
            </a:r>
          </a:p>
        </p:txBody>
      </p:sp>
      <p:sp>
        <p:nvSpPr>
          <p:cNvPr id="200" name="Thesis"/>
          <p:cNvSpPr txBox="1"/>
          <p:nvPr/>
        </p:nvSpPr>
        <p:spPr>
          <a:xfrm>
            <a:off x="457200" y="1066800"/>
            <a:ext cx="11277600" cy="482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600" i="1" dirty="0">
                <a:solidFill>
                  <a:srgbClr val="555960"/>
                </a:solidFill>
              </a:rPr>
              <a:t>A business plan does three jobs at once — it wins outside capital, aligns the team building the game, and keeps the studio on course.</a:t>
            </a:r>
          </a:p>
        </p:txBody>
      </p:sp>
      <p:sp>
        <p:nvSpPr>
          <p:cNvPr id="400" name="Card0"/>
          <p:cNvSpPr/>
          <p:nvPr/>
        </p:nvSpPr>
        <p:spPr>
          <a:xfrm>
            <a:off x="457200" y="1651000"/>
            <a:ext cx="3581400" cy="4699000"/>
          </a:xfrm>
          <a:prstGeom prst="rect">
            <a:avLst/>
          </a:prstGeom>
          <a:solidFill>
            <a:srgbClr val="F4EFE5"/>
          </a:solidFill>
          <a:ln w="9525">
            <a:solidFill>
              <a:srgbClr val="E3DCC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01" name="Strip0"/>
          <p:cNvSpPr/>
          <p:nvPr/>
        </p:nvSpPr>
        <p:spPr>
          <a:xfrm>
            <a:off x="457200" y="1651000"/>
            <a:ext cx="3581400" cy="1270000"/>
          </a:xfrm>
          <a:prstGeom prst="rect">
            <a:avLst/>
          </a:prstGeom>
          <a:solidFill>
            <a:srgbClr val="5559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2" name="Label0"/>
          <p:cNvSpPr txBox="1"/>
          <p:nvPr/>
        </p:nvSpPr>
        <p:spPr>
          <a:xfrm>
            <a:off x="457200" y="2336800"/>
            <a:ext cx="3581400" cy="381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700" b="1" dirty="0">
                <a:solidFill>
                  <a:srgbClr val="FFFFFF"/>
                </a:solidFill>
              </a:rPr>
              <a:t>PERSUADE INVESTORS</a:t>
            </a:r>
          </a:p>
        </p:txBody>
      </p:sp>
      <p:sp>
        <p:nvSpPr>
          <p:cNvPr id="403" name="Q0"/>
          <p:cNvSpPr txBox="1"/>
          <p:nvPr/>
        </p:nvSpPr>
        <p:spPr>
          <a:xfrm>
            <a:off x="609600" y="3048000"/>
            <a:ext cx="3276600" cy="304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“Should we bet on this?”</a:t>
            </a:r>
          </a:p>
        </p:txBody>
      </p:sp>
      <p:sp>
        <p:nvSpPr>
          <p:cNvPr id="404" name="Rule0"/>
          <p:cNvSpPr/>
          <p:nvPr/>
        </p:nvSpPr>
        <p:spPr>
          <a:xfrm>
            <a:off x="977900" y="3403600"/>
            <a:ext cx="2540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5" name="Body0"/>
          <p:cNvSpPr txBox="1"/>
          <p:nvPr/>
        </p:nvSpPr>
        <p:spPr>
          <a:xfrm>
            <a:off x="685800" y="3581400"/>
            <a:ext cx="3124200" cy="26035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b="1" dirty="0">
                <a:solidFill>
                  <a:srgbClr val="1A1A1A"/>
                </a:solidFill>
              </a:rPr>
              <a:t>Not a gamble — </a:t>
            </a:r>
            <a:r>
              <a:rPr lang="en-US" sz="1400" dirty="0">
                <a:solidFill>
                  <a:srgbClr val="3A3A3A"/>
                </a:solidFill>
              </a:rPr>
              <a:t>Forecasts built on real market comps.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b="1" dirty="0">
                <a:solidFill>
                  <a:srgbClr val="1A1A1A"/>
                </a:solidFill>
              </a:rPr>
              <a:t>It will ship — </a:t>
            </a:r>
            <a:r>
              <a:rPr lang="en-US" sz="1400" dirty="0">
                <a:solidFill>
                  <a:srgbClr val="3A3A3A"/>
                </a:solidFill>
              </a:rPr>
              <a:t>Credible budgets, staffing, and risk plans.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b="1" dirty="0">
                <a:solidFill>
                  <a:srgbClr val="1A1A1A"/>
                </a:solidFill>
              </a:rPr>
              <a:t>Beyond one hit — </a:t>
            </a:r>
            <a:r>
              <a:rPr lang="en-US" sz="1400" dirty="0">
                <a:solidFill>
                  <a:srgbClr val="3A3A3A"/>
                </a:solidFill>
              </a:rPr>
              <a:t>Roadmap, IP, and live-service longevity.</a:t>
            </a:r>
          </a:p>
        </p:txBody>
      </p:sp>
      <p:sp>
        <p:nvSpPr>
          <p:cNvPr id="410" name="Card1"/>
          <p:cNvSpPr/>
          <p:nvPr/>
        </p:nvSpPr>
        <p:spPr>
          <a:xfrm>
            <a:off x="4292600" y="1651000"/>
            <a:ext cx="3581400" cy="4699000"/>
          </a:xfrm>
          <a:prstGeom prst="rect">
            <a:avLst/>
          </a:prstGeom>
          <a:solidFill>
            <a:srgbClr val="F4EFE5"/>
          </a:solidFill>
          <a:ln w="9525">
            <a:solidFill>
              <a:srgbClr val="E3DCC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11" name="Strip1"/>
          <p:cNvSpPr/>
          <p:nvPr/>
        </p:nvSpPr>
        <p:spPr>
          <a:xfrm>
            <a:off x="4292600" y="1651000"/>
            <a:ext cx="3581400" cy="12700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2" name="Label1"/>
          <p:cNvSpPr txBox="1"/>
          <p:nvPr/>
        </p:nvSpPr>
        <p:spPr>
          <a:xfrm>
            <a:off x="4292600" y="2336800"/>
            <a:ext cx="3581400" cy="381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700" b="1" dirty="0">
                <a:solidFill>
                  <a:srgbClr val="000000"/>
                </a:solidFill>
              </a:rPr>
              <a:t>ALIGN THE TEAM</a:t>
            </a:r>
          </a:p>
        </p:txBody>
      </p:sp>
      <p:sp>
        <p:nvSpPr>
          <p:cNvPr id="413" name="Q1"/>
          <p:cNvSpPr txBox="1"/>
          <p:nvPr/>
        </p:nvSpPr>
        <p:spPr>
          <a:xfrm>
            <a:off x="4445000" y="3048000"/>
            <a:ext cx="3276600" cy="304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“Are we building the same game?”</a:t>
            </a:r>
          </a:p>
        </p:txBody>
      </p:sp>
      <p:sp>
        <p:nvSpPr>
          <p:cNvPr id="414" name="Rule1"/>
          <p:cNvSpPr/>
          <p:nvPr/>
        </p:nvSpPr>
        <p:spPr>
          <a:xfrm>
            <a:off x="4813300" y="3403600"/>
            <a:ext cx="2540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5" name="Body1"/>
          <p:cNvSpPr txBox="1"/>
          <p:nvPr/>
        </p:nvSpPr>
        <p:spPr>
          <a:xfrm>
            <a:off x="4521200" y="3581400"/>
            <a:ext cx="3124200" cy="26035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b="1" dirty="0">
                <a:solidFill>
                  <a:srgbClr val="1A1A1A"/>
                </a:solidFill>
              </a:rPr>
              <a:t>One vision — </a:t>
            </a:r>
            <a:r>
              <a:rPr lang="en-US" sz="1400" dirty="0">
                <a:solidFill>
                  <a:srgbClr val="3A3A3A"/>
                </a:solidFill>
              </a:rPr>
              <a:t>Shared scope and definition of “done.”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b="1" dirty="0">
                <a:solidFill>
                  <a:srgbClr val="1A1A1A"/>
                </a:solidFill>
              </a:rPr>
              <a:t>Accountability — </a:t>
            </a:r>
            <a:r>
              <a:rPr lang="en-US" sz="1400" dirty="0">
                <a:solidFill>
                  <a:srgbClr val="3A3A3A"/>
                </a:solidFill>
              </a:rPr>
              <a:t>Milestones, budgets, ownership in writing.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b="1" dirty="0">
                <a:solidFill>
                  <a:srgbClr val="1A1A1A"/>
                </a:solidFill>
              </a:rPr>
              <a:t>No surprises — </a:t>
            </a:r>
            <a:r>
              <a:rPr lang="en-US" sz="1400" dirty="0">
                <a:solidFill>
                  <a:srgbClr val="3A3A3A"/>
                </a:solidFill>
              </a:rPr>
              <a:t>Runway and scope risks surface early.</a:t>
            </a:r>
          </a:p>
        </p:txBody>
      </p:sp>
      <p:sp>
        <p:nvSpPr>
          <p:cNvPr id="420" name="Card2"/>
          <p:cNvSpPr/>
          <p:nvPr/>
        </p:nvSpPr>
        <p:spPr>
          <a:xfrm>
            <a:off x="8128000" y="1651000"/>
            <a:ext cx="3581400" cy="4699000"/>
          </a:xfrm>
          <a:prstGeom prst="rect">
            <a:avLst/>
          </a:prstGeom>
          <a:solidFill>
            <a:srgbClr val="F4EFE5"/>
          </a:solidFill>
          <a:ln w="9525">
            <a:solidFill>
              <a:srgbClr val="E3DCC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21" name="Strip2"/>
          <p:cNvSpPr/>
          <p:nvPr/>
        </p:nvSpPr>
        <p:spPr>
          <a:xfrm>
            <a:off x="8128000" y="1651000"/>
            <a:ext cx="3581400" cy="1270000"/>
          </a:xfrm>
          <a:prstGeom prst="rect">
            <a:avLst/>
          </a:prstGeom>
          <a:solidFill>
            <a:srgbClr val="8D6F3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2" name="Label2"/>
          <p:cNvSpPr txBox="1"/>
          <p:nvPr/>
        </p:nvSpPr>
        <p:spPr>
          <a:xfrm>
            <a:off x="8128000" y="2336800"/>
            <a:ext cx="3581400" cy="381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700" b="1" dirty="0">
                <a:solidFill>
                  <a:srgbClr val="FFFFFF"/>
                </a:solidFill>
              </a:rPr>
              <a:t>NAVIGATE THE BUSINESS</a:t>
            </a:r>
          </a:p>
        </p:txBody>
      </p:sp>
      <p:sp>
        <p:nvSpPr>
          <p:cNvPr id="423" name="Q2"/>
          <p:cNvSpPr txBox="1"/>
          <p:nvPr/>
        </p:nvSpPr>
        <p:spPr>
          <a:xfrm>
            <a:off x="8280400" y="3048000"/>
            <a:ext cx="3276600" cy="304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“Are we viable — and on course?”</a:t>
            </a:r>
          </a:p>
        </p:txBody>
      </p:sp>
      <p:sp>
        <p:nvSpPr>
          <p:cNvPr id="424" name="Rule2"/>
          <p:cNvSpPr/>
          <p:nvPr/>
        </p:nvSpPr>
        <p:spPr>
          <a:xfrm>
            <a:off x="8648700" y="3403600"/>
            <a:ext cx="2540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5" name="Body2"/>
          <p:cNvSpPr txBox="1"/>
          <p:nvPr/>
        </p:nvSpPr>
        <p:spPr>
          <a:xfrm>
            <a:off x="8356600" y="3581400"/>
            <a:ext cx="3124200" cy="26035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b="1" dirty="0">
                <a:solidFill>
                  <a:srgbClr val="1A1A1A"/>
                </a:solidFill>
              </a:rPr>
              <a:t>Reality-tested — </a:t>
            </a:r>
            <a:r>
              <a:rPr lang="en-US" sz="1400" dirty="0">
                <a:solidFill>
                  <a:srgbClr val="3A3A3A"/>
                </a:solidFill>
              </a:rPr>
              <a:t>Break-even and runway math before you commit years.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b="1" dirty="0">
                <a:solidFill>
                  <a:srgbClr val="1A1A1A"/>
                </a:solidFill>
              </a:rPr>
              <a:t>A baseline — </a:t>
            </a:r>
            <a:r>
              <a:rPr lang="en-US" sz="1400" dirty="0">
                <a:solidFill>
                  <a:srgbClr val="3A3A3A"/>
                </a:solidFill>
              </a:rPr>
              <a:t>Measure real results against the plan, month by month.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b="1" dirty="0">
                <a:solidFill>
                  <a:srgbClr val="1A1A1A"/>
                </a:solidFill>
              </a:rPr>
              <a:t>Course-correct — </a:t>
            </a:r>
            <a:r>
              <a:rPr lang="en-US" sz="1400" dirty="0">
                <a:solidFill>
                  <a:srgbClr val="3A3A3A"/>
                </a:solidFill>
              </a:rPr>
              <a:t>Decide trade-offs deliberately: cut, slip, or raise.</a:t>
            </a:r>
          </a:p>
        </p:txBody>
      </p:sp>
      <p:pic>
        <p:nvPicPr>
          <p:cNvPr id="426" name="Graphic 426" descr="Persuade investors shield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19300" y="1778000"/>
            <a:ext cx="457200" cy="457200"/>
          </a:xfrm>
          <a:prstGeom prst="rect">
            <a:avLst/>
          </a:prstGeom>
        </p:spPr>
      </p:pic>
      <p:pic>
        <p:nvPicPr>
          <p:cNvPr id="427" name="Graphic 427" descr="Align team peopl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4700" y="1778000"/>
            <a:ext cx="457200" cy="457200"/>
          </a:xfrm>
          <a:prstGeom prst="rect">
            <a:avLst/>
          </a:prstGeom>
        </p:spPr>
      </p:pic>
      <p:pic>
        <p:nvPicPr>
          <p:cNvPr id="428" name="Graphic 428" descr="Navigate compas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90100" y="17780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3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C6C34-C677-29BE-3F17-EEC87F41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Simplify: Costs and Revenue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3EA750-0CC2-BB33-8F31-8C8EEF7DE1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Most of your costs are people costs for game development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6DCC1-BD74-C59B-D967-A628F2C7BF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Monthly cost/person x months of development</a:t>
            </a:r>
          </a:p>
          <a:p>
            <a:r>
              <a:rPr lang="en-US" dirty="0"/>
              <a:t>Marketing Budget </a:t>
            </a:r>
          </a:p>
          <a:p>
            <a:r>
              <a:rPr lang="en-US" dirty="0"/>
              <a:t>General (equipment, travel, rent, etc.)</a:t>
            </a:r>
          </a:p>
          <a:p>
            <a:r>
              <a:rPr lang="en-US" dirty="0"/>
              <a:t> Post-launch running costs</a:t>
            </a:r>
          </a:p>
          <a:p>
            <a:r>
              <a:rPr lang="en-US" dirty="0"/>
              <a:t>Build a milestone timeline with cost to prototype, alpha, beta and ship date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99234-22DD-42A5-1803-43863D3E4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Revenue should rely on realistic comparables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CB8A32-4769-BF6F-B413-147CC0A8961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Compare your revenue to games of similar scale and scope</a:t>
            </a:r>
          </a:p>
          <a:p>
            <a:r>
              <a:rPr lang="en-US" dirty="0"/>
              <a:t>Don’t target blockbusters – be realistic</a:t>
            </a:r>
          </a:p>
          <a:p>
            <a:r>
              <a:rPr lang="en-US" dirty="0"/>
              <a:t>Expect prices to decline over time</a:t>
            </a:r>
          </a:p>
        </p:txBody>
      </p:sp>
    </p:spTree>
    <p:extLst>
      <p:ext uri="{BB962C8B-B14F-4D97-AF65-F5344CB8AC3E}">
        <p14:creationId xmlns:p14="http://schemas.microsoft.com/office/powerpoint/2010/main" val="11508921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12B13-896A-8F42-FD9F-1A9CDBA22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2E098-3DEF-B1A7-7D8B-9137C892C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Homework Assignment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C1DD6-C09A-CF5D-0664-E502C2A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Deliver a mini business plan for your game (real or hypothetical) in 3 pages:</a:t>
            </a:r>
          </a:p>
          <a:p>
            <a:r>
              <a:rPr lang="en-US" dirty="0"/>
              <a:t>Page 1: Overview of your game/studio (points 1-7 above)</a:t>
            </a:r>
          </a:p>
          <a:p>
            <a:r>
              <a:rPr lang="en-US" dirty="0"/>
              <a:t>Page 2: Monthly cost breakdown to ship date and one-year of operation</a:t>
            </a:r>
          </a:p>
          <a:p>
            <a:r>
              <a:rPr lang="en-US" dirty="0"/>
              <a:t>Page 3: Monthly revenue breakdown for the first year of operation, showing comparable title data.  Show breakeven point.</a:t>
            </a:r>
          </a:p>
        </p:txBody>
      </p:sp>
    </p:spTree>
    <p:extLst>
      <p:ext uri="{BB962C8B-B14F-4D97-AF65-F5344CB8AC3E}">
        <p14:creationId xmlns:p14="http://schemas.microsoft.com/office/powerpoint/2010/main" val="3333699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B1498A-3EEB-6004-99AE-C3A96D2F6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9FC31-6D5D-CDB6-9F14-7D805A6E2C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1863" y="6289675"/>
            <a:ext cx="110013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32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66349-1462-21D0-5139-A96F892EFDFC}"/>
              </a:ext>
            </a:extLst>
          </p:cNvPr>
          <p:cNvSpPr txBox="1"/>
          <p:nvPr/>
        </p:nvSpPr>
        <p:spPr>
          <a:xfrm>
            <a:off x="425668" y="2506717"/>
            <a:ext cx="11587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TEMPLATE SLIDES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78611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F41956-391B-28DC-5C7B-072783FDE00D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E0D781-1EBC-86C1-3261-DC76B685E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Franklin Gothic Italic 48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39EB60-6813-ED8C-B6B9-CB74FF6E13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1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223D8-6A9A-4BED-D9A3-4B3AFFA3D4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Franklin 18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524A7-DB40-6488-B98E-6E7DAE3C36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Body copy goes here in paragraph form. Franklin Gothic Book bold 14 point font.</a:t>
            </a:r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824EBF8-F5E2-EF8A-B6B3-103640F96E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A1C50C-521A-C9D6-5FE7-1D47988867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Franklin 18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CDA29C-2E71-8DCB-BC56-29DA754038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Body copy goes here in paragraph form. Franklin Gothic Book bold 14 point font.</a:t>
            </a:r>
          </a:p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BD270BA-B233-FCCD-470B-5E018B0B55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056667-0E00-3B41-5052-C1B408DEB1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Franklin 18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3A04DE-6110-296A-574D-A8FA39F3F3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Body copy goes here in paragraph form. Franklin Gothic Book bold 14 point font.</a:t>
            </a:r>
          </a:p>
          <a:p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5B0CD17-A975-E11A-D6BD-4F310422C10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A9102F-D049-9A3F-75CB-F6230FB2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Franklin Gothic Italic 43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8F08560-507D-9AB5-0943-99594798BF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19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C8E43EC-645D-76B1-A15E-C4AE95A5FA02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Franklin Gothic Book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Franklin Gothic Book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Franklin Gothic Book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Franklin Gothic Italic 43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6A2F832-AD5C-3B8B-38CA-5001B6D32DF4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8D8137-79EC-4D7B-DC3B-0C0B6FE8145D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Franklin Gothic 22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4314E02-B829-D46D-EAE9-83F73BD793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63FF8D-23F6-624A-454A-3B1EDDDFA227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Franklin Gothic Italic 43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D1937F2-F40E-D084-4FA6-7BCE67F7C86B}"/>
              </a:ext>
            </a:extLst>
          </p:cNvPr>
          <p:cNvSpPr>
            <a:spLocks noGrp="1"/>
          </p:cNvSpPr>
          <p:nvPr>
            <p:ph type="pic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Franklin Gothic 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A2217-40A3-75A9-1165-B8CD614FA7C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36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Franklin Gothic Book" panose="020B0503020102020204" pitchFamily="34" charset="0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Franklin Gothic Book" panose="020B0503020102020204" pitchFamily="34" charset="0"/>
              </a:rPr>
            </a:br>
            <a:r>
              <a:rPr lang="en-US" sz="1000" dirty="0">
                <a:solidFill>
                  <a:schemeClr val="tx2"/>
                </a:solidFill>
                <a:latin typeface="Franklin Gothic Book" panose="020B0503020102020204" pitchFamily="34" charset="0"/>
              </a:rPr>
              <a:t>Franklin Gothic Book 10</a:t>
            </a:r>
            <a:endParaRPr lang="de-DE" sz="1000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Quote from subject goes here in paragraph form. Franklin Gothic Book,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257487531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Franklin Gothic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Franklin Gothic 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5702A2-C1AC-C129-3D05-D3DFAF85D6F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 descr="Sample bar chart.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3241117512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Franklin Gothic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Franklin Gothic 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34A14B-FAFD-0DE2-34D3-88092FD6E1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Franklin Gothic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/>
              <a:t>Franklin Gothic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/>
              <a:t>Franklin Gothic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/>
              <a:t>Franklin Gothic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Franklin Gothic 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7A350-F3DB-486F-F149-456992835C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39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Pillars of a Business Plan</a:t>
            </a:r>
          </a:p>
        </p:txBody>
      </p:sp>
      <p:sp>
        <p:nvSpPr>
          <p:cNvPr id="200" name="Thesis"/>
          <p:cNvSpPr txBox="1"/>
          <p:nvPr/>
        </p:nvSpPr>
        <p:spPr>
          <a:xfrm>
            <a:off x="457200" y="1066800"/>
            <a:ext cx="11277600" cy="482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600" i="1" dirty="0">
                <a:solidFill>
                  <a:srgbClr val="555960"/>
                </a:solidFill>
              </a:rPr>
              <a:t>A complete plan stands on three pillars — the opportunity worth pursuing, the playbook to capture it, and the projections that prove it out.</a:t>
            </a:r>
          </a:p>
        </p:txBody>
      </p:sp>
      <p:sp>
        <p:nvSpPr>
          <p:cNvPr id="400" name="Card0"/>
          <p:cNvSpPr/>
          <p:nvPr/>
        </p:nvSpPr>
        <p:spPr>
          <a:xfrm>
            <a:off x="457200" y="1651000"/>
            <a:ext cx="3581400" cy="4699000"/>
          </a:xfrm>
          <a:prstGeom prst="rect">
            <a:avLst/>
          </a:prstGeom>
          <a:solidFill>
            <a:srgbClr val="F4EFE5"/>
          </a:solidFill>
          <a:ln w="9525">
            <a:solidFill>
              <a:srgbClr val="E3DCC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01" name="Strip0"/>
          <p:cNvSpPr/>
          <p:nvPr/>
        </p:nvSpPr>
        <p:spPr>
          <a:xfrm>
            <a:off x="457200" y="1651000"/>
            <a:ext cx="3581400" cy="1270000"/>
          </a:xfrm>
          <a:prstGeom prst="rect">
            <a:avLst/>
          </a:prstGeom>
          <a:solidFill>
            <a:srgbClr val="5559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2" name="Label0"/>
          <p:cNvSpPr txBox="1"/>
          <p:nvPr/>
        </p:nvSpPr>
        <p:spPr>
          <a:xfrm>
            <a:off x="457200" y="2336800"/>
            <a:ext cx="3581400" cy="381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700" b="1" dirty="0">
                <a:solidFill>
                  <a:srgbClr val="FFFFFF"/>
                </a:solidFill>
              </a:rPr>
              <a:t>THE OPPORTUNITY</a:t>
            </a:r>
          </a:p>
        </p:txBody>
      </p:sp>
      <p:sp>
        <p:nvSpPr>
          <p:cNvPr id="403" name="Q0"/>
          <p:cNvSpPr txBox="1"/>
          <p:nvPr/>
        </p:nvSpPr>
        <p:spPr>
          <a:xfrm>
            <a:off x="609600" y="3048000"/>
            <a:ext cx="3276600" cy="304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Current landscape, gap &amp; opportunity</a:t>
            </a:r>
          </a:p>
        </p:txBody>
      </p:sp>
      <p:sp>
        <p:nvSpPr>
          <p:cNvPr id="404" name="Rule0"/>
          <p:cNvSpPr/>
          <p:nvPr/>
        </p:nvSpPr>
        <p:spPr>
          <a:xfrm>
            <a:off x="977900" y="3403600"/>
            <a:ext cx="2540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5" name="Body0"/>
          <p:cNvSpPr txBox="1"/>
          <p:nvPr/>
        </p:nvSpPr>
        <p:spPr>
          <a:xfrm>
            <a:off x="685800" y="3581400"/>
            <a:ext cx="3124200" cy="26035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Executive Summary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Company Description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Industry Analysis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Market &amp; Competition</a:t>
            </a:r>
          </a:p>
        </p:txBody>
      </p:sp>
      <p:sp>
        <p:nvSpPr>
          <p:cNvPr id="410" name="Card1"/>
          <p:cNvSpPr/>
          <p:nvPr/>
        </p:nvSpPr>
        <p:spPr>
          <a:xfrm>
            <a:off x="4292600" y="1651000"/>
            <a:ext cx="3581400" cy="4699000"/>
          </a:xfrm>
          <a:prstGeom prst="rect">
            <a:avLst/>
          </a:prstGeom>
          <a:solidFill>
            <a:srgbClr val="F4EFE5"/>
          </a:solidFill>
          <a:ln w="9525">
            <a:solidFill>
              <a:srgbClr val="E3DCC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11" name="Strip1"/>
          <p:cNvSpPr/>
          <p:nvPr/>
        </p:nvSpPr>
        <p:spPr>
          <a:xfrm>
            <a:off x="4292600" y="1651000"/>
            <a:ext cx="3581400" cy="12700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2" name="Label1"/>
          <p:cNvSpPr txBox="1"/>
          <p:nvPr/>
        </p:nvSpPr>
        <p:spPr>
          <a:xfrm>
            <a:off x="4292600" y="2336800"/>
            <a:ext cx="3581400" cy="381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700" b="1" dirty="0">
                <a:solidFill>
                  <a:srgbClr val="000000"/>
                </a:solidFill>
              </a:rPr>
              <a:t>THE PLAYBOOK</a:t>
            </a:r>
          </a:p>
        </p:txBody>
      </p:sp>
      <p:sp>
        <p:nvSpPr>
          <p:cNvPr id="413" name="Q1"/>
          <p:cNvSpPr txBox="1"/>
          <p:nvPr/>
        </p:nvSpPr>
        <p:spPr>
          <a:xfrm>
            <a:off x="4445000" y="3048000"/>
            <a:ext cx="3276600" cy="304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Process &amp; execution</a:t>
            </a:r>
          </a:p>
        </p:txBody>
      </p:sp>
      <p:sp>
        <p:nvSpPr>
          <p:cNvPr id="414" name="Rule1"/>
          <p:cNvSpPr/>
          <p:nvPr/>
        </p:nvSpPr>
        <p:spPr>
          <a:xfrm>
            <a:off x="4813300" y="3403600"/>
            <a:ext cx="2540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5" name="Body1"/>
          <p:cNvSpPr txBox="1"/>
          <p:nvPr/>
        </p:nvSpPr>
        <p:spPr>
          <a:xfrm>
            <a:off x="4521200" y="3581400"/>
            <a:ext cx="3124200" cy="26035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Strategies &amp; Goals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Products / Services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Marketing &amp; Sales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Management &amp; Organization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Operations</a:t>
            </a:r>
          </a:p>
        </p:txBody>
      </p:sp>
      <p:sp>
        <p:nvSpPr>
          <p:cNvPr id="420" name="Card2"/>
          <p:cNvSpPr/>
          <p:nvPr/>
        </p:nvSpPr>
        <p:spPr>
          <a:xfrm>
            <a:off x="8128000" y="1651000"/>
            <a:ext cx="3581400" cy="4699000"/>
          </a:xfrm>
          <a:prstGeom prst="rect">
            <a:avLst/>
          </a:prstGeom>
          <a:solidFill>
            <a:srgbClr val="F4EFE5"/>
          </a:solidFill>
          <a:ln w="9525">
            <a:solidFill>
              <a:srgbClr val="E3DCC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21" name="Strip2"/>
          <p:cNvSpPr/>
          <p:nvPr/>
        </p:nvSpPr>
        <p:spPr>
          <a:xfrm>
            <a:off x="8128000" y="1651000"/>
            <a:ext cx="3581400" cy="1270000"/>
          </a:xfrm>
          <a:prstGeom prst="rect">
            <a:avLst/>
          </a:prstGeom>
          <a:solidFill>
            <a:srgbClr val="8D6F3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2" name="Label2"/>
          <p:cNvSpPr txBox="1"/>
          <p:nvPr/>
        </p:nvSpPr>
        <p:spPr>
          <a:xfrm>
            <a:off x="8128000" y="2336800"/>
            <a:ext cx="3581400" cy="381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700" b="1" dirty="0">
                <a:solidFill>
                  <a:srgbClr val="FFFFFF"/>
                </a:solidFill>
              </a:rPr>
              <a:t>THE PROJECTIONS</a:t>
            </a:r>
          </a:p>
        </p:txBody>
      </p:sp>
      <p:sp>
        <p:nvSpPr>
          <p:cNvPr id="423" name="Q2"/>
          <p:cNvSpPr txBox="1"/>
          <p:nvPr/>
        </p:nvSpPr>
        <p:spPr>
          <a:xfrm>
            <a:off x="8280400" y="3048000"/>
            <a:ext cx="3276600" cy="304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400" i="1" dirty="0">
                <a:solidFill>
                  <a:srgbClr val="555960"/>
                </a:solidFill>
              </a:rPr>
              <a:t>Financial reality &amp; capital</a:t>
            </a:r>
          </a:p>
        </p:txBody>
      </p:sp>
      <p:sp>
        <p:nvSpPr>
          <p:cNvPr id="424" name="Rule2"/>
          <p:cNvSpPr/>
          <p:nvPr/>
        </p:nvSpPr>
        <p:spPr>
          <a:xfrm>
            <a:off x="8648700" y="3403600"/>
            <a:ext cx="2540000" cy="25400"/>
          </a:xfrm>
          <a:prstGeom prst="rect">
            <a:avLst/>
          </a:prstGeom>
          <a:solidFill>
            <a:srgbClr val="DAA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5" name="Body2"/>
          <p:cNvSpPr txBox="1"/>
          <p:nvPr/>
        </p:nvSpPr>
        <p:spPr>
          <a:xfrm>
            <a:off x="8356600" y="3581400"/>
            <a:ext cx="3124200" cy="26035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Financial Pro-Formas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Financial Requirements</a:t>
            </a:r>
          </a:p>
          <a:p>
            <a:pPr marL="177800" indent="-177800">
              <a:lnSpc>
                <a:spcPct val="104000"/>
              </a:lnSpc>
              <a:spcAft>
                <a:spcPts val="900"/>
              </a:spcAft>
              <a:buClr>
                <a:srgbClr val="DAAA00"/>
              </a:buClr>
              <a:buSzPct val="70000"/>
              <a:buFont typeface="Arial"/>
              <a:buChar char="▪"/>
            </a:pPr>
            <a:r>
              <a:rPr lang="en-US" sz="1500" dirty="0">
                <a:solidFill>
                  <a:srgbClr val="1A1A1A"/>
                </a:solidFill>
              </a:rPr>
              <a:t>Exhibits</a:t>
            </a:r>
          </a:p>
        </p:txBody>
      </p:sp>
      <p:pic>
        <p:nvPicPr>
          <p:cNvPr id="426" name="Graphic 426" descr="Opportunity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19300" y="1778000"/>
            <a:ext cx="457200" cy="457200"/>
          </a:xfrm>
          <a:prstGeom prst="rect">
            <a:avLst/>
          </a:prstGeom>
        </p:spPr>
      </p:pic>
      <p:pic>
        <p:nvPicPr>
          <p:cNvPr id="427" name="Graphic 427" descr="Playbook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4700" y="1778000"/>
            <a:ext cx="457200" cy="457200"/>
          </a:xfrm>
          <a:prstGeom prst="rect">
            <a:avLst/>
          </a:prstGeom>
        </p:spPr>
      </p:pic>
      <p:pic>
        <p:nvPicPr>
          <p:cNvPr id="428" name="Graphic 428" descr="Projections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90100" y="17780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717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875027810"/>
              </p:ext>
            </p:extLst>
          </p:nvPr>
        </p:nvGraphicFramePr>
        <p:xfrm>
          <a:off x="468313" y="1543050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/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Body copy goes here in paragraph form. Franklin Gothic Book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Body copy goes here in paragraph form. Franklin Gothic Book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Body copy goes here in paragraph form. Franklin Gothic Book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Body copy goes here in paragraph form. Franklin Gothic Book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Body copy goes here in paragraph form. Franklin Gothic Book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Franklin Gothic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Franklin Gothic 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384F23-D469-09BF-3F98-E3550C3EA86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Franklin Gothic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Franklin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Franklin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Franklin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Franklin 12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Body copy goes here in paragraph form. Franklin Gothic Book 12 point font.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Franklin Gothic Book 12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Franklin Gothic Book 12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Franklin Gothic Book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>
            <a:normAutofit/>
          </a:bodyPr>
          <a:lstStyle/>
          <a:p>
            <a:r>
              <a:rPr lang="en-US" dirty="0"/>
              <a:t>Heading, Franklin 12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Franklin Gothic Book 12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Franklin Gothic 22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D85515-95D8-E513-BFEC-B388F6CBB955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Franklin Gothic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Franklin Gothic Italic 43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90D6D9-7BA5-43F4-D371-55FA0C3DD9CF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2F65626-50FE-22B9-8BB6-D0A6D350EC7A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F8B01BB-6138-96AF-FB5F-506D4DE6B695}"/>
              </a:ext>
            </a:extLst>
          </p:cNvPr>
          <p:cNvSpPr>
            <a:spLocks noGrp="1"/>
          </p:cNvSpPr>
          <p:nvPr>
            <p:ph type="pic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Franklin Gothic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Franklin Gothic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Franklin Gothic 16</a:t>
            </a:r>
          </a:p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214D81F-661A-416A-AC5E-38E2D30394CF}"/>
              </a:ext>
            </a:extLst>
          </p:cNvPr>
          <p:cNvSpPr>
            <a:spLocks noGrp="1"/>
          </p:cNvSpPr>
          <p:nvPr>
            <p:ph type="pic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1863C2-86CB-0254-54F3-B1B2CCC2CEA8}"/>
              </a:ext>
            </a:extLst>
          </p:cNvPr>
          <p:cNvSpPr>
            <a:spLocks noGrp="1"/>
          </p:cNvSpPr>
          <p:nvPr>
            <p:ph type="pic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9CF7601-B22A-9C09-D463-250DD10141F4}"/>
              </a:ext>
            </a:extLst>
          </p:cNvPr>
          <p:cNvSpPr>
            <a:spLocks noGrp="1"/>
          </p:cNvSpPr>
          <p:nvPr>
            <p:ph type="pic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Franklin Gothic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Franklin Gothic 16</a:t>
            </a:r>
          </a:p>
          <a:p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EA212830-F5C0-DDDD-D300-8BFEC11819DD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D2C3AB-B864-B21E-4E10-91BD3A3C9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034" y="5019673"/>
            <a:ext cx="2586860" cy="1980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CAA45A-E516-2D9A-5D96-C61007B07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045" y="5514790"/>
            <a:ext cx="2586860" cy="9903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C361F1-3DE5-3D89-16A0-0A359F63B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5514790"/>
            <a:ext cx="1397435" cy="109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80E8438-752B-C24E-4205-0C277EEF18C0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0F6C51-ADD6-09C3-F039-80E3C69B6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University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65" y="2578288"/>
            <a:ext cx="1803190" cy="322766"/>
          </a:xfrm>
          <a:prstGeom prst="rect">
            <a:avLst/>
          </a:prstGeom>
        </p:spPr>
      </p:pic>
      <p:pic>
        <p:nvPicPr>
          <p:cNvPr id="6" name="Purdue Logo" descr="Purdue University logo.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365" y="4189890"/>
            <a:ext cx="1803190" cy="322767"/>
          </a:xfrm>
          <a:prstGeom prst="rect">
            <a:avLst/>
          </a:prstGeom>
        </p:spPr>
      </p:pic>
      <p:pic>
        <p:nvPicPr>
          <p:cNvPr id="39" name="Picture 38" descr="Vertical Purdue University logo.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6455" y="2332185"/>
            <a:ext cx="1163665" cy="751255"/>
          </a:xfrm>
          <a:prstGeom prst="rect">
            <a:avLst/>
          </a:prstGeom>
        </p:spPr>
      </p:pic>
      <p:pic>
        <p:nvPicPr>
          <p:cNvPr id="41" name="Picture 40" descr="Vertical Purdue University logo.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1581" y="3928797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  <p:pic>
        <p:nvPicPr>
          <p:cNvPr id="2" name="Picture 1" descr="Facebook social media icon">
            <a:extLst>
              <a:ext uri="{FF2B5EF4-FFF2-40B4-BE49-F238E27FC236}">
                <a16:creationId xmlns:a16="http://schemas.microsoft.com/office/drawing/2014/main" id="{BDE314C0-0A19-189E-FB64-5CD77E6012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1501" y="3928797"/>
            <a:ext cx="736039" cy="736039"/>
          </a:xfrm>
          <a:prstGeom prst="rect">
            <a:avLst/>
          </a:prstGeom>
        </p:spPr>
      </p:pic>
      <p:pic>
        <p:nvPicPr>
          <p:cNvPr id="8" name="Picture 7" descr="Facebook social media icon">
            <a:extLst>
              <a:ext uri="{FF2B5EF4-FFF2-40B4-BE49-F238E27FC236}">
                <a16:creationId xmlns:a16="http://schemas.microsoft.com/office/drawing/2014/main" id="{4D5101FC-5584-AF9B-52B2-45D1D27837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1986" y="2333922"/>
            <a:ext cx="736039" cy="736039"/>
          </a:xfrm>
          <a:prstGeom prst="rect">
            <a:avLst/>
          </a:prstGeom>
        </p:spPr>
      </p:pic>
      <p:pic>
        <p:nvPicPr>
          <p:cNvPr id="10" name="Picture 9" descr="Instagram social media icon">
            <a:extLst>
              <a:ext uri="{FF2B5EF4-FFF2-40B4-BE49-F238E27FC236}">
                <a16:creationId xmlns:a16="http://schemas.microsoft.com/office/drawing/2014/main" id="{4F7332A0-A595-425F-90C7-920A9F1415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737" y="3928797"/>
            <a:ext cx="736039" cy="736039"/>
          </a:xfrm>
          <a:prstGeom prst="rect">
            <a:avLst/>
          </a:prstGeom>
        </p:spPr>
      </p:pic>
      <p:pic>
        <p:nvPicPr>
          <p:cNvPr id="12" name="Picture 11" descr="Instagram social media icon">
            <a:extLst>
              <a:ext uri="{FF2B5EF4-FFF2-40B4-BE49-F238E27FC236}">
                <a16:creationId xmlns:a16="http://schemas.microsoft.com/office/drawing/2014/main" id="{FDC57B4E-BAC5-A2A4-4869-217A2057B2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738" y="2333922"/>
            <a:ext cx="736039" cy="736039"/>
          </a:xfrm>
          <a:prstGeom prst="rect">
            <a:avLst/>
          </a:prstGeom>
        </p:spPr>
      </p:pic>
      <p:pic>
        <p:nvPicPr>
          <p:cNvPr id="14" name="Picture 13" descr="LinkedIn social media icon">
            <a:extLst>
              <a:ext uri="{FF2B5EF4-FFF2-40B4-BE49-F238E27FC236}">
                <a16:creationId xmlns:a16="http://schemas.microsoft.com/office/drawing/2014/main" id="{D31D8320-8F5D-30E5-91C4-6D4A45A397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25973" y="3928797"/>
            <a:ext cx="736039" cy="736039"/>
          </a:xfrm>
          <a:prstGeom prst="rect">
            <a:avLst/>
          </a:prstGeom>
        </p:spPr>
      </p:pic>
      <p:pic>
        <p:nvPicPr>
          <p:cNvPr id="16" name="Picture 15" descr="LinkedIn social media icon">
            <a:extLst>
              <a:ext uri="{FF2B5EF4-FFF2-40B4-BE49-F238E27FC236}">
                <a16:creationId xmlns:a16="http://schemas.microsoft.com/office/drawing/2014/main" id="{1C46110D-65FF-2D31-5484-CF695B1E7A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25490" y="2333922"/>
            <a:ext cx="736039" cy="736039"/>
          </a:xfrm>
          <a:prstGeom prst="rect">
            <a:avLst/>
          </a:prstGeom>
        </p:spPr>
      </p:pic>
      <p:pic>
        <p:nvPicPr>
          <p:cNvPr id="18" name="Picture 17" descr="Snapchat social media icon">
            <a:extLst>
              <a:ext uri="{FF2B5EF4-FFF2-40B4-BE49-F238E27FC236}">
                <a16:creationId xmlns:a16="http://schemas.microsoft.com/office/drawing/2014/main" id="{898D7B42-7F2C-EA36-2193-ED6C996CD5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78209" y="3928797"/>
            <a:ext cx="736039" cy="736039"/>
          </a:xfrm>
          <a:prstGeom prst="rect">
            <a:avLst/>
          </a:prstGeom>
        </p:spPr>
      </p:pic>
      <p:pic>
        <p:nvPicPr>
          <p:cNvPr id="20" name="Picture 19" descr="Snapchat social media icon">
            <a:extLst>
              <a:ext uri="{FF2B5EF4-FFF2-40B4-BE49-F238E27FC236}">
                <a16:creationId xmlns:a16="http://schemas.microsoft.com/office/drawing/2014/main" id="{29F92751-0061-9443-8065-00161990E2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7242" y="2333922"/>
            <a:ext cx="736039" cy="736039"/>
          </a:xfrm>
          <a:prstGeom prst="rect">
            <a:avLst/>
          </a:prstGeom>
        </p:spPr>
      </p:pic>
      <p:pic>
        <p:nvPicPr>
          <p:cNvPr id="22" name="Picture 21" descr="X social media icon">
            <a:extLst>
              <a:ext uri="{FF2B5EF4-FFF2-40B4-BE49-F238E27FC236}">
                <a16:creationId xmlns:a16="http://schemas.microsoft.com/office/drawing/2014/main" id="{D2495836-1D41-F16B-DB28-76371F85D9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82683" y="3942276"/>
            <a:ext cx="736039" cy="736039"/>
          </a:xfrm>
          <a:prstGeom prst="rect">
            <a:avLst/>
          </a:prstGeom>
        </p:spPr>
      </p:pic>
      <p:pic>
        <p:nvPicPr>
          <p:cNvPr id="23" name="Picture 22" descr="X social media icon">
            <a:extLst>
              <a:ext uri="{FF2B5EF4-FFF2-40B4-BE49-F238E27FC236}">
                <a16:creationId xmlns:a16="http://schemas.microsoft.com/office/drawing/2014/main" id="{DB297F91-2C15-FCF0-3EC7-D003554BC63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80744" y="2347401"/>
            <a:ext cx="736039" cy="736039"/>
          </a:xfrm>
          <a:prstGeom prst="rect">
            <a:avLst/>
          </a:prstGeom>
        </p:spPr>
      </p:pic>
      <p:pic>
        <p:nvPicPr>
          <p:cNvPr id="24" name="Picture 23" descr="YouTube social media icon">
            <a:extLst>
              <a:ext uri="{FF2B5EF4-FFF2-40B4-BE49-F238E27FC236}">
                <a16:creationId xmlns:a16="http://schemas.microsoft.com/office/drawing/2014/main" id="{9ADC7781-50C6-3A4A-A818-F56DFD13CA2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30445" y="3928797"/>
            <a:ext cx="736039" cy="736039"/>
          </a:xfrm>
          <a:prstGeom prst="rect">
            <a:avLst/>
          </a:prstGeom>
        </p:spPr>
      </p:pic>
      <p:pic>
        <p:nvPicPr>
          <p:cNvPr id="25" name="Picture 24" descr="YouTube social media icon">
            <a:extLst>
              <a:ext uri="{FF2B5EF4-FFF2-40B4-BE49-F238E27FC236}">
                <a16:creationId xmlns:a16="http://schemas.microsoft.com/office/drawing/2014/main" id="{FC0C4862-E33D-EF93-0136-0CDA587CE1F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28994" y="2333922"/>
            <a:ext cx="736039" cy="73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ePage-p5">
            <a:extLst>
              <a:ext uri="{FF2B5EF4-FFF2-40B4-BE49-F238E27FC236}">
                <a16:creationId xmlns:a16="http://schemas.microsoft.com/office/drawing/2014/main" id="{44C01E90-7D8A-C8D3-C7EB-06E214EA2A30}"/>
              </a:ext>
            </a:extLst>
          </p:cNvPr>
          <p:cNvSpPr/>
          <p:nvPr/>
        </p:nvSpPr>
        <p:spPr>
          <a:xfrm>
            <a:off x="3810000" y="1854200"/>
            <a:ext cx="7874000" cy="3581400"/>
          </a:xfrm>
          <a:prstGeom prst="roundRect">
            <a:avLst/>
          </a:prstGeom>
          <a:solidFill>
            <a:srgbClr val="FBFAF8"/>
          </a:solidFill>
          <a:ln w="12700" cap="flat" cmpd="sng" algn="ctr">
            <a:solidFill>
              <a:srgbClr val="CECACB"/>
            </a:solidFill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4" name="Title 3-p5">
            <a:extLst>
              <a:ext uri="{FF2B5EF4-FFF2-40B4-BE49-F238E27FC236}">
                <a16:creationId xmlns:a16="http://schemas.microsoft.com/office/drawing/2014/main" id="{579BCADB-7BE3-2F6D-8C12-D8753DC3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0" y="463769"/>
            <a:ext cx="8039101" cy="584200"/>
          </a:xfrm>
        </p:spPr>
        <p:txBody>
          <a:bodyPr>
            <a:normAutofit fontScale="90000"/>
          </a:bodyPr>
          <a:lstStyle/>
          <a:p>
            <a:r>
              <a:rPr lang="en-US" dirty="0"/>
              <a:t>Executive Summary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1E1B15-C89E-1A27-E80B-7D5CFAD4A6F3}"/>
              </a:ext>
            </a:extLst>
          </p:cNvPr>
          <p:cNvSpPr/>
          <p:nvPr/>
        </p:nvSpPr>
        <p:spPr>
          <a:xfrm>
            <a:off x="330200" y="12446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B858D1-434C-217B-4D4A-6A66F4D06397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ED928F-713A-2EC1-8832-C543B8D0BB67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 dirty="0">
                <a:solidFill>
                  <a:srgbClr val="1C1C1E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49FA2A-2B6E-5D70-7354-457BBC39A292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68200C-2DED-7A09-B42E-C7FA96C9A102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2EE18A-9204-F1FC-A22E-2782177D3B09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63793C-5FA2-ED29-5F40-1C3498AF1891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0F8110-7F3E-8E66-4231-1D1BA4D76DDE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98839C-C256-D99A-687C-FEB7C5F6F87A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D6A1C8-4088-22DD-B906-5C0020643191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1049E9-7E20-5313-EBBC-2C85592548F7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D6ABB2-2D47-F2AF-437F-8167F129BB05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6369C4-4F74-573D-173B-D4899D5334B5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4D0195-3411-624C-45C6-95E5B64369EC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B0B155-FCEF-1285-15D4-5571B8866FF6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E8E19F-4776-476B-27F2-94B6E87858AA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301" name="s301-p5">
            <a:extLst>
              <a:ext uri="{FF2B5EF4-FFF2-40B4-BE49-F238E27FC236}">
                <a16:creationId xmlns:a16="http://schemas.microsoft.com/office/drawing/2014/main" id="{01B8C30C-C7FC-8541-13A1-247FA842764C}"/>
              </a:ext>
            </a:extLst>
          </p:cNvPr>
          <p:cNvSpPr/>
          <p:nvPr/>
        </p:nvSpPr>
        <p:spPr>
          <a:xfrm>
            <a:off x="3708400" y="1168400"/>
            <a:ext cx="7975600" cy="558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Written last, but read first — often the only page an investor finishes. One page, one job: earn the meeting. These five sections, in this order, are how.</a:t>
            </a:r>
          </a:p>
        </p:txBody>
      </p:sp>
      <p:sp>
        <p:nvSpPr>
          <p:cNvPr id="303" name="s303-p5">
            <a:extLst>
              <a:ext uri="{FF2B5EF4-FFF2-40B4-BE49-F238E27FC236}">
                <a16:creationId xmlns:a16="http://schemas.microsoft.com/office/drawing/2014/main" id="{4CB0BB74-6FA0-CF34-B792-6D5BBB3E57AD}"/>
              </a:ext>
            </a:extLst>
          </p:cNvPr>
          <p:cNvSpPr/>
          <p:nvPr/>
        </p:nvSpPr>
        <p:spPr>
          <a:xfrm>
            <a:off x="4140200" y="2057400"/>
            <a:ext cx="7213600" cy="5842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600" b="1" dirty="0">
                <a:solidFill>
                  <a:srgbClr val="000000"/>
                </a:solidFill>
              </a:rPr>
              <a:t>The Hook</a:t>
            </a:r>
          </a:p>
          <a:p>
            <a:pPr algn="l">
              <a:spcBef>
                <a:spcPts val="2"/>
              </a:spcBef>
            </a:pPr>
            <a:r>
              <a:rPr lang="en-US" sz="1400" dirty="0">
                <a:solidFill>
                  <a:srgbClr val="55585F"/>
                </a:solidFill>
              </a:rPr>
              <a:t>The game in one sentence — genre, fantasy, and exactly who it is for.</a:t>
            </a:r>
          </a:p>
        </p:txBody>
      </p:sp>
      <p:sp>
        <p:nvSpPr>
          <p:cNvPr id="305" name="s305-p5">
            <a:extLst>
              <a:ext uri="{FF2B5EF4-FFF2-40B4-BE49-F238E27FC236}">
                <a16:creationId xmlns:a16="http://schemas.microsoft.com/office/drawing/2014/main" id="{203AADA2-EFCA-D42C-3608-96EB904495B9}"/>
              </a:ext>
            </a:extLst>
          </p:cNvPr>
          <p:cNvSpPr/>
          <p:nvPr/>
        </p:nvSpPr>
        <p:spPr>
          <a:xfrm>
            <a:off x="4140200" y="2717800"/>
            <a:ext cx="7213600" cy="5842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600" b="1" dirty="0">
                <a:solidFill>
                  <a:srgbClr val="000000"/>
                </a:solidFill>
              </a:rPr>
              <a:t>The Opportunity</a:t>
            </a:r>
          </a:p>
          <a:p>
            <a:pPr algn="l">
              <a:spcBef>
                <a:spcPts val="2"/>
              </a:spcBef>
            </a:pPr>
            <a:r>
              <a:rPr lang="en-US" sz="1400" dirty="0">
                <a:solidFill>
                  <a:srgbClr val="55585F"/>
                </a:solidFill>
              </a:rPr>
              <a:t>How large the market is, and the reason the timing is right now.</a:t>
            </a:r>
          </a:p>
        </p:txBody>
      </p:sp>
      <p:sp>
        <p:nvSpPr>
          <p:cNvPr id="307" name="s307-p5">
            <a:extLst>
              <a:ext uri="{FF2B5EF4-FFF2-40B4-BE49-F238E27FC236}">
                <a16:creationId xmlns:a16="http://schemas.microsoft.com/office/drawing/2014/main" id="{383154A9-D335-DE3C-ADE4-F8FE0D1B58A6}"/>
              </a:ext>
            </a:extLst>
          </p:cNvPr>
          <p:cNvSpPr/>
          <p:nvPr/>
        </p:nvSpPr>
        <p:spPr>
          <a:xfrm>
            <a:off x="4140200" y="3378200"/>
            <a:ext cx="7213600" cy="5842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600" b="1" dirty="0">
                <a:solidFill>
                  <a:srgbClr val="000000"/>
                </a:solidFill>
              </a:rPr>
              <a:t>The Team</a:t>
            </a:r>
          </a:p>
          <a:p>
            <a:pPr algn="l">
              <a:spcBef>
                <a:spcPts val="2"/>
              </a:spcBef>
            </a:pPr>
            <a:r>
              <a:rPr lang="en-US" sz="1400" dirty="0">
                <a:solidFill>
                  <a:srgbClr val="55585F"/>
                </a:solidFill>
              </a:rPr>
              <a:t>Who is building it, and the track record that makes them credible.</a:t>
            </a:r>
          </a:p>
        </p:txBody>
      </p:sp>
      <p:sp>
        <p:nvSpPr>
          <p:cNvPr id="309" name="s309-p5">
            <a:extLst>
              <a:ext uri="{FF2B5EF4-FFF2-40B4-BE49-F238E27FC236}">
                <a16:creationId xmlns:a16="http://schemas.microsoft.com/office/drawing/2014/main" id="{A0C745DF-6349-E945-4B58-C3993FF4B917}"/>
              </a:ext>
            </a:extLst>
          </p:cNvPr>
          <p:cNvSpPr/>
          <p:nvPr/>
        </p:nvSpPr>
        <p:spPr>
          <a:xfrm>
            <a:off x="4140200" y="4038600"/>
            <a:ext cx="7213600" cy="5842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600" b="1" dirty="0">
                <a:solidFill>
                  <a:srgbClr val="000000"/>
                </a:solidFill>
              </a:rPr>
              <a:t>The Traction</a:t>
            </a:r>
          </a:p>
          <a:p>
            <a:pPr algn="l">
              <a:spcBef>
                <a:spcPts val="2"/>
              </a:spcBef>
            </a:pPr>
            <a:r>
              <a:rPr lang="en-US" sz="1400" dirty="0">
                <a:solidFill>
                  <a:srgbClr val="55585F"/>
                </a:solidFill>
              </a:rPr>
              <a:t>Early proof it works — a playable build, wishlists, or a prior hit.</a:t>
            </a:r>
          </a:p>
        </p:txBody>
      </p:sp>
      <p:sp>
        <p:nvSpPr>
          <p:cNvPr id="311" name="s311-p5">
            <a:extLst>
              <a:ext uri="{FF2B5EF4-FFF2-40B4-BE49-F238E27FC236}">
                <a16:creationId xmlns:a16="http://schemas.microsoft.com/office/drawing/2014/main" id="{5958FFAD-032C-5247-5EBB-31F8F19AB56A}"/>
              </a:ext>
            </a:extLst>
          </p:cNvPr>
          <p:cNvSpPr/>
          <p:nvPr/>
        </p:nvSpPr>
        <p:spPr>
          <a:xfrm>
            <a:off x="4140200" y="4699000"/>
            <a:ext cx="7213600" cy="5842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600" b="1" dirty="0">
                <a:solidFill>
                  <a:srgbClr val="000000"/>
                </a:solidFill>
              </a:rPr>
              <a:t>The Ask</a:t>
            </a:r>
          </a:p>
          <a:p>
            <a:pPr algn="l">
              <a:spcBef>
                <a:spcPts val="2"/>
              </a:spcBef>
            </a:pPr>
            <a:r>
              <a:rPr lang="en-US" sz="1400" dirty="0">
                <a:solidFill>
                  <a:srgbClr val="55585F"/>
                </a:solidFill>
              </a:rPr>
              <a:t>How much capital is needed, and the milestone that funding unlocks.</a:t>
            </a:r>
          </a:p>
        </p:txBody>
      </p:sp>
      <p:sp>
        <p:nvSpPr>
          <p:cNvPr id="312" name="s312-p5">
            <a:extLst>
              <a:ext uri="{FF2B5EF4-FFF2-40B4-BE49-F238E27FC236}">
                <a16:creationId xmlns:a16="http://schemas.microsoft.com/office/drawing/2014/main" id="{E3BB328B-D146-1EBE-7B9D-CEE26E4C2851}"/>
              </a:ext>
            </a:extLst>
          </p:cNvPr>
          <p:cNvSpPr/>
          <p:nvPr/>
        </p:nvSpPr>
        <p:spPr>
          <a:xfrm>
            <a:off x="3810000" y="5588000"/>
            <a:ext cx="7874000" cy="939800"/>
          </a:xfrm>
          <a:prstGeom prst="rect">
            <a:avLst/>
          </a:prstGeom>
          <a:solidFill>
            <a:srgbClr val="55585F"/>
          </a:solidFill>
        </p:spPr>
        <p:txBody>
          <a:bodyPr wrap="square" lIns="330200" tIns="152400" rIns="279400" bIns="152400" anchor="ctr"/>
          <a:lstStyle/>
          <a:p>
            <a:pPr algn="l"/>
            <a:r>
              <a:rPr lang="en-US" sz="1300" b="1" spc="120" dirty="0">
                <a:solidFill>
                  <a:srgbClr val="DAAA00"/>
                </a:solidFill>
              </a:rPr>
              <a:t>THE 60-SECOND TEST</a:t>
            </a:r>
          </a:p>
          <a:p>
            <a:pPr algn="l">
              <a:spcBef>
                <a:spcPts val="400"/>
              </a:spcBef>
            </a:pPr>
            <a:r>
              <a:rPr lang="en-US" sz="1400" dirty="0">
                <a:solidFill>
                  <a:srgbClr val="FFFFFF"/>
                </a:solidFill>
              </a:rPr>
              <a:t>Read only this page aloud. If a stranger can’t repeat your game, your edge, and your ask in a minute, it isn’t tight enough — cut until they can.</a:t>
            </a:r>
          </a:p>
        </p:txBody>
      </p:sp>
      <p:sp>
        <p:nvSpPr>
          <p:cNvPr id="313" name="stripe-p5">
            <a:extLst>
              <a:ext uri="{FF2B5EF4-FFF2-40B4-BE49-F238E27FC236}">
                <a16:creationId xmlns:a16="http://schemas.microsoft.com/office/drawing/2014/main" id="{3962B31F-AA53-2948-2728-2781A7D41DF7}"/>
              </a:ext>
            </a:extLst>
          </p:cNvPr>
          <p:cNvSpPr/>
          <p:nvPr/>
        </p:nvSpPr>
        <p:spPr>
          <a:xfrm>
            <a:off x="3810000" y="5588000"/>
            <a:ext cx="76200" cy="939800"/>
          </a:xfrm>
          <a:prstGeom prst="rect">
            <a:avLst/>
          </a:prstGeom>
          <a:solidFill>
            <a:srgbClr val="DAAA00"/>
          </a:solidFill>
        </p:spPr>
        <p:txBody>
          <a:bodyPr wrap="square" lIns="25400" tIns="12700" rIns="25400" bIns="12700" anchor="t"/>
          <a:lstStyle/>
          <a:p>
            <a:endParaRPr lang="en-US"/>
          </a:p>
        </p:txBody>
      </p:sp>
      <p:sp>
        <p:nvSpPr>
          <p:cNvPr id="3" name="hair-p5">
            <a:extLst>
              <a:ext uri="{FF2B5EF4-FFF2-40B4-BE49-F238E27FC236}">
                <a16:creationId xmlns:a16="http://schemas.microsoft.com/office/drawing/2014/main" id="{793886DA-5517-DB57-6309-8BD77CC25A0B}"/>
              </a:ext>
            </a:extLst>
          </p:cNvPr>
          <p:cNvSpPr/>
          <p:nvPr/>
        </p:nvSpPr>
        <p:spPr>
          <a:xfrm>
            <a:off x="4318000" y="2654300"/>
            <a:ext cx="6858000" cy="19050"/>
          </a:xfrm>
          <a:prstGeom prst="rect">
            <a:avLst/>
          </a:prstGeom>
          <a:solidFill>
            <a:srgbClr val="E4DFD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5" name="hair-p5">
            <a:extLst>
              <a:ext uri="{FF2B5EF4-FFF2-40B4-BE49-F238E27FC236}">
                <a16:creationId xmlns:a16="http://schemas.microsoft.com/office/drawing/2014/main" id="{62D61AF5-53BC-5E51-8CAC-4407318398E0}"/>
              </a:ext>
            </a:extLst>
          </p:cNvPr>
          <p:cNvSpPr/>
          <p:nvPr/>
        </p:nvSpPr>
        <p:spPr>
          <a:xfrm>
            <a:off x="4318000" y="3314700"/>
            <a:ext cx="6858000" cy="19050"/>
          </a:xfrm>
          <a:prstGeom prst="rect">
            <a:avLst/>
          </a:prstGeom>
          <a:solidFill>
            <a:srgbClr val="E4DFD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7" name="hair-p5">
            <a:extLst>
              <a:ext uri="{FF2B5EF4-FFF2-40B4-BE49-F238E27FC236}">
                <a16:creationId xmlns:a16="http://schemas.microsoft.com/office/drawing/2014/main" id="{3BE83ED1-DDE3-C206-1A51-EB3F472F9C59}"/>
              </a:ext>
            </a:extLst>
          </p:cNvPr>
          <p:cNvSpPr/>
          <p:nvPr/>
        </p:nvSpPr>
        <p:spPr>
          <a:xfrm>
            <a:off x="4318000" y="3975100"/>
            <a:ext cx="6858000" cy="19050"/>
          </a:xfrm>
          <a:prstGeom prst="rect">
            <a:avLst/>
          </a:prstGeom>
          <a:solidFill>
            <a:srgbClr val="E4DFD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9" name="hair-p5">
            <a:extLst>
              <a:ext uri="{FF2B5EF4-FFF2-40B4-BE49-F238E27FC236}">
                <a16:creationId xmlns:a16="http://schemas.microsoft.com/office/drawing/2014/main" id="{02870E1B-BE6D-EED0-886D-E76997C8CD11}"/>
              </a:ext>
            </a:extLst>
          </p:cNvPr>
          <p:cNvSpPr/>
          <p:nvPr/>
        </p:nvSpPr>
        <p:spPr>
          <a:xfrm>
            <a:off x="4318000" y="4635500"/>
            <a:ext cx="6858000" cy="19050"/>
          </a:xfrm>
          <a:prstGeom prst="rect">
            <a:avLst/>
          </a:prstGeom>
          <a:solidFill>
            <a:srgbClr val="E4DFD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35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actsCard-p6">
            <a:extLst>
              <a:ext uri="{FF2B5EF4-FFF2-40B4-BE49-F238E27FC236}">
                <a16:creationId xmlns:a16="http://schemas.microsoft.com/office/drawing/2014/main" id="{A8D84989-1F4F-A5E1-338C-B288D44DC61E}"/>
              </a:ext>
            </a:extLst>
          </p:cNvPr>
          <p:cNvSpPr/>
          <p:nvPr/>
        </p:nvSpPr>
        <p:spPr>
          <a:xfrm>
            <a:off x="3810000" y="1905000"/>
            <a:ext cx="3810000" cy="3327400"/>
          </a:xfrm>
          <a:prstGeom prst="roundRect">
            <a:avLst/>
          </a:prstGeom>
          <a:solidFill>
            <a:srgbClr val="F5F0E8"/>
          </a:solidFill>
          <a:ln w="12700" cap="flat" cmpd="sng" algn="ctr">
            <a:solidFill>
              <a:srgbClr val="CFB891"/>
            </a:solidFill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4" name="Title 3-p6">
            <a:extLst>
              <a:ext uri="{FF2B5EF4-FFF2-40B4-BE49-F238E27FC236}">
                <a16:creationId xmlns:a16="http://schemas.microsoft.com/office/drawing/2014/main" id="{541C46CC-0D1B-DC08-FB82-D6999CB1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0" y="463769"/>
            <a:ext cx="8039101" cy="5842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Company Description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1E1B15-C89E-1A27-E80B-7D5CFAD4A6F3}"/>
              </a:ext>
            </a:extLst>
          </p:cNvPr>
          <p:cNvSpPr/>
          <p:nvPr/>
        </p:nvSpPr>
        <p:spPr>
          <a:xfrm>
            <a:off x="330200" y="15367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B858D1-434C-217B-4D4A-6A66F4D06397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ED928F-713A-2EC1-8832-C543B8D0BB67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49FA2A-2B6E-5D70-7354-457BBC39A292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 dirty="0">
                <a:solidFill>
                  <a:srgbClr val="1C1C1E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68200C-2DED-7A09-B42E-C7FA96C9A102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2EE18A-9204-F1FC-A22E-2782177D3B09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63793C-5FA2-ED29-5F40-1C3498AF1891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0F8110-7F3E-8E66-4231-1D1BA4D76DDE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98839C-C256-D99A-687C-FEB7C5F6F87A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D6A1C8-4088-22DD-B906-5C0020643191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1049E9-7E20-5313-EBBC-2C85592548F7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D6ABB2-2D47-F2AF-437F-8167F129BB05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6369C4-4F74-573D-173B-D4899D5334B5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4D0195-3411-624C-45C6-95E5B64369EC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B0B155-FCEF-1285-15D4-5571B8866FF6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E8E19F-4776-476B-27F2-94B6E87858AA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301" name="s301-p6">
            <a:extLst>
              <a:ext uri="{FF2B5EF4-FFF2-40B4-BE49-F238E27FC236}">
                <a16:creationId xmlns:a16="http://schemas.microsoft.com/office/drawing/2014/main" id="{5B4868C5-5B79-EC9D-42E1-CBD677D17090}"/>
              </a:ext>
            </a:extLst>
          </p:cNvPr>
          <p:cNvSpPr/>
          <p:nvPr/>
        </p:nvSpPr>
        <p:spPr>
          <a:xfrm>
            <a:off x="3708400" y="1168400"/>
            <a:ext cx="7975600" cy="5588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Your studio’s identity card: who you are, why you exist, and why you’re built to last. Lead with verifiable facts, then the conviction behind them.</a:t>
            </a:r>
          </a:p>
        </p:txBody>
      </p:sp>
      <p:sp>
        <p:nvSpPr>
          <p:cNvPr id="303" name="s303-p6">
            <a:extLst>
              <a:ext uri="{FF2B5EF4-FFF2-40B4-BE49-F238E27FC236}">
                <a16:creationId xmlns:a16="http://schemas.microsoft.com/office/drawing/2014/main" id="{A56CC6DB-7115-7772-39D4-FF34519B745D}"/>
              </a:ext>
            </a:extLst>
          </p:cNvPr>
          <p:cNvSpPr/>
          <p:nvPr/>
        </p:nvSpPr>
        <p:spPr>
          <a:xfrm>
            <a:off x="4064000" y="2133600"/>
            <a:ext cx="3327400" cy="31242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THE FACTS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Legal structure</a:t>
            </a:r>
            <a:r>
              <a:rPr lang="en-US" sz="1350" dirty="0">
                <a:solidFill>
                  <a:srgbClr val="55585F"/>
                </a:solidFill>
              </a:rPr>
              <a:t> — LLC or C-corp, and the date you incorporated.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Location</a:t>
            </a:r>
            <a:r>
              <a:rPr lang="en-US" sz="1350" dirty="0">
                <a:solidFill>
                  <a:srgbClr val="55585F"/>
                </a:solidFill>
              </a:rPr>
              <a:t> — where you’re based, and whether you’re remote or in-studio.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Stage</a:t>
            </a:r>
            <a:r>
              <a:rPr lang="en-US" sz="1350" dirty="0">
                <a:solidFill>
                  <a:srgbClr val="55585F"/>
                </a:solidFill>
              </a:rPr>
              <a:t> — where you are today: pre-seed, first commercial title, and so on.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Ownership</a:t>
            </a:r>
            <a:r>
              <a:rPr lang="en-US" sz="1350" dirty="0">
                <a:solidFill>
                  <a:srgbClr val="55585F"/>
                </a:solidFill>
              </a:rPr>
              <a:t> — founders’ equity split, option pool, and any advisors.</a:t>
            </a:r>
          </a:p>
        </p:txBody>
      </p:sp>
      <p:sp>
        <p:nvSpPr>
          <p:cNvPr id="305" name="s305-p6">
            <a:extLst>
              <a:ext uri="{FF2B5EF4-FFF2-40B4-BE49-F238E27FC236}">
                <a16:creationId xmlns:a16="http://schemas.microsoft.com/office/drawing/2014/main" id="{175E4628-46B7-03AF-A347-7B7AA3E6058D}"/>
              </a:ext>
            </a:extLst>
          </p:cNvPr>
          <p:cNvSpPr/>
          <p:nvPr/>
        </p:nvSpPr>
        <p:spPr>
          <a:xfrm>
            <a:off x="7874000" y="2032000"/>
            <a:ext cx="3860800" cy="3327400"/>
          </a:xfrm>
          <a:prstGeom prst="rect">
            <a:avLst/>
          </a:prstGeom>
          <a:noFill/>
        </p:spPr>
        <p:txBody>
          <a:bodyPr wrap="square" lIns="0" tIns="12700" rIns="0" bIns="127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THE STORY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Mission &amp; Vision</a:t>
            </a:r>
            <a:r>
              <a:rPr lang="en-US" sz="1350" dirty="0">
                <a:solidFill>
                  <a:srgbClr val="55585F"/>
                </a:solidFill>
              </a:rPr>
              <a:t> — the change you exist to make, and the future you’re building toward.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What you make</a:t>
            </a:r>
            <a:r>
              <a:rPr lang="en-US" sz="1350" dirty="0">
                <a:solidFill>
                  <a:srgbClr val="55585F"/>
                </a:solidFill>
              </a:rPr>
              <a:t> — your creative DNA: the games you build and the players they’re for.</a:t>
            </a:r>
          </a:p>
          <a:p>
            <a:pPr algn="l">
              <a:spcBef>
                <a:spcPts val="800"/>
              </a:spcBef>
            </a:pPr>
            <a:r>
              <a:rPr lang="en-US" sz="1400" b="1" dirty="0">
                <a:solidFill>
                  <a:srgbClr val="000000"/>
                </a:solidFill>
              </a:rPr>
              <a:t>Why this, why now</a:t>
            </a:r>
            <a:r>
              <a:rPr lang="en-US" sz="1350" dirty="0">
                <a:solidFill>
                  <a:srgbClr val="55585F"/>
                </a:solidFill>
              </a:rPr>
              <a:t> — the origin and conviction that make this studio the one to back.</a:t>
            </a:r>
          </a:p>
        </p:txBody>
      </p:sp>
      <p:sp>
        <p:nvSpPr>
          <p:cNvPr id="312" name="s312-p6">
            <a:extLst>
              <a:ext uri="{FF2B5EF4-FFF2-40B4-BE49-F238E27FC236}">
                <a16:creationId xmlns:a16="http://schemas.microsoft.com/office/drawing/2014/main" id="{1E1CD1FD-3628-AAED-BB02-9E2CC9CA0A22}"/>
              </a:ext>
            </a:extLst>
          </p:cNvPr>
          <p:cNvSpPr/>
          <p:nvPr/>
        </p:nvSpPr>
        <p:spPr>
          <a:xfrm>
            <a:off x="3708400" y="5486400"/>
            <a:ext cx="7975600" cy="939800"/>
          </a:xfrm>
          <a:prstGeom prst="rect">
            <a:avLst/>
          </a:prstGeom>
          <a:solidFill>
            <a:srgbClr val="55585F"/>
          </a:solidFill>
        </p:spPr>
        <p:txBody>
          <a:bodyPr wrap="square" lIns="330200" tIns="152400" rIns="279400" bIns="152400" anchor="ctr"/>
          <a:lstStyle/>
          <a:p>
            <a:pPr algn="l"/>
            <a:r>
              <a:rPr lang="en-US" sz="1300" b="1" spc="120" dirty="0">
                <a:solidFill>
                  <a:srgbClr val="DAAA00"/>
                </a:solidFill>
              </a:rPr>
              <a:t>THE FOUNDATION</a:t>
            </a:r>
          </a:p>
          <a:p>
            <a:pPr algn="l">
              <a:spcBef>
                <a:spcPts val="400"/>
              </a:spcBef>
            </a:pPr>
            <a:r>
              <a:rPr lang="en-US" sz="1400" dirty="0">
                <a:solidFill>
                  <a:srgbClr val="FFFFFF"/>
                </a:solidFill>
              </a:rPr>
              <a:t>Facts first, hype never. This section earns trust — keep the market case for Industry Analysis and the team deep-dive for Management &amp; Org.</a:t>
            </a:r>
          </a:p>
        </p:txBody>
      </p:sp>
      <p:sp>
        <p:nvSpPr>
          <p:cNvPr id="313" name="stripe-p6">
            <a:extLst>
              <a:ext uri="{FF2B5EF4-FFF2-40B4-BE49-F238E27FC236}">
                <a16:creationId xmlns:a16="http://schemas.microsoft.com/office/drawing/2014/main" id="{9DF79FE7-CD2B-6AD5-B2C1-8C9EA2714963}"/>
              </a:ext>
            </a:extLst>
          </p:cNvPr>
          <p:cNvSpPr/>
          <p:nvPr/>
        </p:nvSpPr>
        <p:spPr>
          <a:xfrm>
            <a:off x="3708400" y="5486400"/>
            <a:ext cx="76200" cy="939800"/>
          </a:xfrm>
          <a:prstGeom prst="rect">
            <a:avLst/>
          </a:prstGeom>
          <a:solidFill>
            <a:srgbClr val="DAAA00"/>
          </a:solidFill>
        </p:spPr>
        <p:txBody>
          <a:bodyPr wrap="square" lIns="25400" tIns="12700" rIns="25400" bIns="12700" anchor="t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47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-p7">
            <a:extLst>
              <a:ext uri="{FF2B5EF4-FFF2-40B4-BE49-F238E27FC236}">
                <a16:creationId xmlns:a16="http://schemas.microsoft.com/office/drawing/2014/main" id="{0E3CECC0-C72F-731E-AC76-4F2033650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Industry Analysis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18288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>
                <a:solidFill>
                  <a:srgbClr val="1C1C1E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361" name="s361-p7">
            <a:extLst>
              <a:ext uri="{FF2B5EF4-FFF2-40B4-BE49-F238E27FC236}">
                <a16:creationId xmlns:a16="http://schemas.microsoft.com/office/drawing/2014/main" id="{634E01E0-CA45-4E38-05C6-FE440E548613}"/>
              </a:ext>
            </a:extLst>
          </p:cNvPr>
          <p:cNvSpPr/>
          <p:nvPr/>
        </p:nvSpPr>
        <p:spPr>
          <a:xfrm>
            <a:off x="3708400" y="1143000"/>
            <a:ext cx="7975600" cy="5334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Show the industry is large, growing, and open right where you enter — then hand the share math to Market &amp; Competition. Cite every figure.</a:t>
            </a:r>
          </a:p>
        </p:txBody>
      </p:sp>
      <p:sp>
        <p:nvSpPr>
          <p:cNvPr id="362" name="s362-p7">
            <a:extLst>
              <a:ext uri="{FF2B5EF4-FFF2-40B4-BE49-F238E27FC236}">
                <a16:creationId xmlns:a16="http://schemas.microsoft.com/office/drawing/2014/main" id="{1F1CE2B4-FE58-3CDA-A67E-C2C1402F3BC9}"/>
              </a:ext>
            </a:extLst>
          </p:cNvPr>
          <p:cNvSpPr/>
          <p:nvPr/>
        </p:nvSpPr>
        <p:spPr>
          <a:xfrm>
            <a:off x="3759200" y="1905000"/>
            <a:ext cx="4064000" cy="2286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l"/>
            <a:r>
              <a:rPr lang="en-US" sz="1200" b="1" spc="120" dirty="0">
                <a:solidFill>
                  <a:srgbClr val="8D6F3D"/>
                </a:solidFill>
              </a:rPr>
              <a:t>2025 GLOBAL REVENUE BY PLATFORM</a:t>
            </a:r>
          </a:p>
        </p:txBody>
      </p:sp>
      <p:sp>
        <p:nvSpPr>
          <p:cNvPr id="363" name="s363-p7">
            <a:extLst>
              <a:ext uri="{FF2B5EF4-FFF2-40B4-BE49-F238E27FC236}">
                <a16:creationId xmlns:a16="http://schemas.microsoft.com/office/drawing/2014/main" id="{D9A3B088-8158-BA72-A804-035CF351B21A}"/>
              </a:ext>
            </a:extLst>
          </p:cNvPr>
          <p:cNvSpPr/>
          <p:nvPr/>
        </p:nvSpPr>
        <p:spPr>
          <a:xfrm>
            <a:off x="8077200" y="1905000"/>
            <a:ext cx="76200" cy="1016000"/>
          </a:xfrm>
          <a:prstGeom prst="rect">
            <a:avLst/>
          </a:prstGeom>
          <a:solidFill>
            <a:srgbClr val="DAAA00"/>
          </a:solidFill>
        </p:spPr>
        <p:txBody>
          <a:bodyPr wrap="square" lIns="25400" tIns="25400" rIns="25400" bIns="25400" anchor="t"/>
          <a:lstStyle/>
          <a:p>
            <a:endParaRPr lang="en-US"/>
          </a:p>
        </p:txBody>
      </p:sp>
      <p:sp>
        <p:nvSpPr>
          <p:cNvPr id="364" name="s364-p7">
            <a:extLst>
              <a:ext uri="{FF2B5EF4-FFF2-40B4-BE49-F238E27FC236}">
                <a16:creationId xmlns:a16="http://schemas.microsoft.com/office/drawing/2014/main" id="{2C7743BC-118E-D9AC-EFCE-49E6CFC6D35F}"/>
              </a:ext>
            </a:extLst>
          </p:cNvPr>
          <p:cNvSpPr/>
          <p:nvPr/>
        </p:nvSpPr>
        <p:spPr>
          <a:xfrm>
            <a:off x="8077200" y="1905000"/>
            <a:ext cx="3606800" cy="1016000"/>
          </a:xfrm>
          <a:prstGeom prst="rect">
            <a:avLst/>
          </a:prstGeom>
          <a:solidFill>
            <a:srgbClr val="F4F1EA"/>
          </a:solidFill>
        </p:spPr>
        <p:txBody>
          <a:bodyPr wrap="square" lIns="279400" tIns="25400" rIns="279400" bIns="25400" anchor="ctr"/>
          <a:lstStyle/>
          <a:p>
            <a:pPr algn="l"/>
            <a:r>
              <a:rPr lang="en-US" sz="1400" b="1" spc="60" dirty="0">
                <a:solidFill>
                  <a:srgbClr val="8D6F3D"/>
                </a:solidFill>
              </a:rPr>
              <a:t>1 · SIZE, THEN NARROW</a:t>
            </a:r>
          </a:p>
          <a:p>
            <a:pPr algn="l">
              <a:spcBef>
                <a:spcPts val="300"/>
              </a:spcBef>
            </a:pPr>
            <a:r>
              <a:rPr lang="en-US" sz="1300" dirty="0">
                <a:solidFill>
                  <a:srgbClr val="55585F"/>
                </a:solidFill>
              </a:rPr>
              <a:t>Start global, then narrow to your platform and genre — always with a date.</a:t>
            </a:r>
          </a:p>
        </p:txBody>
      </p:sp>
      <p:sp>
        <p:nvSpPr>
          <p:cNvPr id="365" name="s365-p7">
            <a:extLst>
              <a:ext uri="{FF2B5EF4-FFF2-40B4-BE49-F238E27FC236}">
                <a16:creationId xmlns:a16="http://schemas.microsoft.com/office/drawing/2014/main" id="{97EE6488-04C1-8878-D7E7-00A475FC3F2B}"/>
              </a:ext>
            </a:extLst>
          </p:cNvPr>
          <p:cNvSpPr/>
          <p:nvPr/>
        </p:nvSpPr>
        <p:spPr>
          <a:xfrm>
            <a:off x="8077200" y="3098800"/>
            <a:ext cx="76200" cy="1016000"/>
          </a:xfrm>
          <a:prstGeom prst="rect">
            <a:avLst/>
          </a:prstGeom>
          <a:solidFill>
            <a:srgbClr val="DAAA00"/>
          </a:solidFill>
        </p:spPr>
        <p:txBody>
          <a:bodyPr wrap="square" lIns="25400" tIns="25400" rIns="25400" bIns="25400" anchor="t"/>
          <a:lstStyle/>
          <a:p>
            <a:endParaRPr lang="en-US"/>
          </a:p>
        </p:txBody>
      </p:sp>
      <p:sp>
        <p:nvSpPr>
          <p:cNvPr id="366" name="s366-p7">
            <a:extLst>
              <a:ext uri="{FF2B5EF4-FFF2-40B4-BE49-F238E27FC236}">
                <a16:creationId xmlns:a16="http://schemas.microsoft.com/office/drawing/2014/main" id="{8A6C0B89-0AA1-BF8A-0208-CC929A8DAE22}"/>
              </a:ext>
            </a:extLst>
          </p:cNvPr>
          <p:cNvSpPr/>
          <p:nvPr/>
        </p:nvSpPr>
        <p:spPr>
          <a:xfrm>
            <a:off x="8077200" y="3098800"/>
            <a:ext cx="3606800" cy="1016000"/>
          </a:xfrm>
          <a:prstGeom prst="rect">
            <a:avLst/>
          </a:prstGeom>
          <a:solidFill>
            <a:srgbClr val="F4F1EA"/>
          </a:solidFill>
        </p:spPr>
        <p:txBody>
          <a:bodyPr wrap="square" lIns="279400" tIns="25400" rIns="279400" bIns="25400" anchor="ctr"/>
          <a:lstStyle/>
          <a:p>
            <a:pPr algn="l"/>
            <a:r>
              <a:rPr lang="en-US" sz="1400" b="1" spc="60" dirty="0">
                <a:solidFill>
                  <a:srgbClr val="8D6F3D"/>
                </a:solidFill>
              </a:rPr>
              <a:t>2 · SHOW MOMENTUM</a:t>
            </a:r>
          </a:p>
          <a:p>
            <a:pPr algn="l">
              <a:spcBef>
                <a:spcPts val="300"/>
              </a:spcBef>
            </a:pPr>
            <a:r>
              <a:rPr lang="en-US" sz="1300" dirty="0">
                <a:solidFill>
                  <a:srgbClr val="55585F"/>
                </a:solidFill>
              </a:rPr>
              <a:t>A 3–5 year trend line. A rising niche beats a bigger flat one.</a:t>
            </a:r>
          </a:p>
        </p:txBody>
      </p:sp>
      <p:sp>
        <p:nvSpPr>
          <p:cNvPr id="367" name="s367-p7">
            <a:extLst>
              <a:ext uri="{FF2B5EF4-FFF2-40B4-BE49-F238E27FC236}">
                <a16:creationId xmlns:a16="http://schemas.microsoft.com/office/drawing/2014/main" id="{7439CF55-2E7F-B84F-1409-12954864431E}"/>
              </a:ext>
            </a:extLst>
          </p:cNvPr>
          <p:cNvSpPr/>
          <p:nvPr/>
        </p:nvSpPr>
        <p:spPr>
          <a:xfrm>
            <a:off x="8077200" y="4292600"/>
            <a:ext cx="76200" cy="1016000"/>
          </a:xfrm>
          <a:prstGeom prst="rect">
            <a:avLst/>
          </a:prstGeom>
          <a:solidFill>
            <a:srgbClr val="DAAA00"/>
          </a:solidFill>
        </p:spPr>
        <p:txBody>
          <a:bodyPr wrap="square" lIns="25400" tIns="25400" rIns="25400" bIns="25400" anchor="t"/>
          <a:lstStyle/>
          <a:p>
            <a:endParaRPr lang="en-US"/>
          </a:p>
        </p:txBody>
      </p:sp>
      <p:sp>
        <p:nvSpPr>
          <p:cNvPr id="368" name="s368-p7">
            <a:extLst>
              <a:ext uri="{FF2B5EF4-FFF2-40B4-BE49-F238E27FC236}">
                <a16:creationId xmlns:a16="http://schemas.microsoft.com/office/drawing/2014/main" id="{BD89ABFB-7005-9E79-675B-832813BC0678}"/>
              </a:ext>
            </a:extLst>
          </p:cNvPr>
          <p:cNvSpPr/>
          <p:nvPr/>
        </p:nvSpPr>
        <p:spPr>
          <a:xfrm>
            <a:off x="8077200" y="4292600"/>
            <a:ext cx="3606800" cy="1016000"/>
          </a:xfrm>
          <a:prstGeom prst="rect">
            <a:avLst/>
          </a:prstGeom>
          <a:solidFill>
            <a:srgbClr val="F4F1EA"/>
          </a:solidFill>
        </p:spPr>
        <p:txBody>
          <a:bodyPr wrap="square" lIns="279400" tIns="25400" rIns="279400" bIns="25400" anchor="ctr"/>
          <a:lstStyle/>
          <a:p>
            <a:pPr algn="l"/>
            <a:r>
              <a:rPr lang="en-US" sz="1400" b="1" spc="60" dirty="0">
                <a:solidFill>
                  <a:srgbClr val="8D6F3D"/>
                </a:solidFill>
              </a:rPr>
              <a:t>3 · WHERE TO LOOK</a:t>
            </a:r>
          </a:p>
          <a:p>
            <a:pPr algn="l">
              <a:spcBef>
                <a:spcPts val="300"/>
              </a:spcBef>
            </a:pPr>
            <a:r>
              <a:rPr lang="en-US" sz="1300" dirty="0">
                <a:solidFill>
                  <a:srgbClr val="55585F"/>
                </a:solidFill>
              </a:rPr>
              <a:t>Newzoo · VG Insights · GameDiscoverCo · SteamDB · Circana.</a:t>
            </a:r>
          </a:p>
        </p:txBody>
      </p:sp>
      <p:sp>
        <p:nvSpPr>
          <p:cNvPr id="369" name="s369-p7">
            <a:extLst>
              <a:ext uri="{FF2B5EF4-FFF2-40B4-BE49-F238E27FC236}">
                <a16:creationId xmlns:a16="http://schemas.microsoft.com/office/drawing/2014/main" id="{BE0C6A46-B4BC-0961-B501-9D2E5DE17034}"/>
              </a:ext>
            </a:extLst>
          </p:cNvPr>
          <p:cNvSpPr/>
          <p:nvPr/>
        </p:nvSpPr>
        <p:spPr>
          <a:xfrm>
            <a:off x="3759200" y="5486400"/>
            <a:ext cx="7924800" cy="939800"/>
          </a:xfrm>
          <a:prstGeom prst="rect">
            <a:avLst/>
          </a:prstGeom>
          <a:solidFill>
            <a:srgbClr val="F4F1EA"/>
          </a:solidFill>
        </p:spPr>
        <p:txBody>
          <a:bodyPr wrap="square" lIns="279400" tIns="25400" rIns="279400" bIns="25400" anchor="ctr"/>
          <a:lstStyle/>
          <a:p>
            <a:pPr algn="l"/>
            <a:r>
              <a:rPr lang="en-US" sz="1300" b="1" spc="140" dirty="0">
                <a:solidFill>
                  <a:srgbClr val="8D6F3D"/>
                </a:solidFill>
              </a:rPr>
              <a:t>WHAT’S SHAPING THE MARKET</a:t>
            </a:r>
          </a:p>
          <a:p>
            <a:pPr algn="l">
              <a:spcBef>
                <a:spcPts val="500"/>
              </a:spcBef>
            </a:pPr>
            <a:r>
              <a:rPr lang="en-US" sz="1400" dirty="0">
                <a:solidFill>
                  <a:srgbClr val="000000"/>
                </a:solidFill>
              </a:rPr>
              <a:t>Live-service &amp; F2P  ·  Subscriptions  ·  UGC platforms (Roblox, Fortnite)  ·  AI-assisted production  ·  the indie discoverability crunch — name the current your game rides.</a:t>
            </a:r>
          </a:p>
        </p:txBody>
      </p:sp>
      <p:graphicFrame>
        <p:nvGraphicFramePr>
          <p:cNvPr id="151" name="Chart 1-p7">
            <a:extLst>
              <a:ext uri="{FF2B5EF4-FFF2-40B4-BE49-F238E27FC236}">
                <a16:creationId xmlns:a16="http://schemas.microsoft.com/office/drawing/2014/main" id="{2C3A1EBF-2A17-6E46-FEBD-7F5DAE013173}"/>
              </a:ext>
            </a:extLst>
          </p:cNvPr>
          <p:cNvGraphicFramePr/>
          <p:nvPr/>
        </p:nvGraphicFramePr>
        <p:xfrm>
          <a:off x="3759200" y="2235200"/>
          <a:ext cx="39624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5934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-p8">
            <a:extLst>
              <a:ext uri="{FF2B5EF4-FFF2-40B4-BE49-F238E27FC236}">
                <a16:creationId xmlns:a16="http://schemas.microsoft.com/office/drawing/2014/main" id="{A65FB4E5-BC1F-75EC-19AB-D4C46116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Market &amp; Competition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21209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 dirty="0">
                <a:solidFill>
                  <a:srgbClr val="1C1C1E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381" name="s381-p8">
            <a:extLst>
              <a:ext uri="{FF2B5EF4-FFF2-40B4-BE49-F238E27FC236}">
                <a16:creationId xmlns:a16="http://schemas.microsoft.com/office/drawing/2014/main" id="{4935CA65-B9B4-71AA-A3E5-9F947F751B95}"/>
              </a:ext>
            </a:extLst>
          </p:cNvPr>
          <p:cNvSpPr/>
          <p:nvPr/>
        </p:nvSpPr>
        <p:spPr>
          <a:xfrm>
            <a:off x="3708400" y="1143000"/>
            <a:ext cx="7975600" cy="5080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Market and competition answer one question together: what slice can you realistically win?</a:t>
            </a:r>
          </a:p>
        </p:txBody>
      </p:sp>
      <p:sp>
        <p:nvSpPr>
          <p:cNvPr id="382" name="s382-p8">
            <a:extLst>
              <a:ext uri="{FF2B5EF4-FFF2-40B4-BE49-F238E27FC236}">
                <a16:creationId xmlns:a16="http://schemas.microsoft.com/office/drawing/2014/main" id="{9A0F6421-31A2-C432-7869-3937D2671500}"/>
              </a:ext>
            </a:extLst>
          </p:cNvPr>
          <p:cNvSpPr/>
          <p:nvPr/>
        </p:nvSpPr>
        <p:spPr>
          <a:xfrm>
            <a:off x="3708400" y="1854200"/>
            <a:ext cx="4318000" cy="2540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l"/>
            <a:r>
              <a:rPr lang="en-US" sz="1300" b="1" spc="140" dirty="0">
                <a:solidFill>
                  <a:srgbClr val="8D6F3D"/>
                </a:solidFill>
              </a:rPr>
              <a:t>HOW BIG IS YOUR SLICE?</a:t>
            </a:r>
          </a:p>
        </p:txBody>
      </p:sp>
      <p:sp>
        <p:nvSpPr>
          <p:cNvPr id="383" name="s383-p8">
            <a:extLst>
              <a:ext uri="{FF2B5EF4-FFF2-40B4-BE49-F238E27FC236}">
                <a16:creationId xmlns:a16="http://schemas.microsoft.com/office/drawing/2014/main" id="{314862C5-2E0A-E2CB-42D6-97B2E94E3576}"/>
              </a:ext>
            </a:extLst>
          </p:cNvPr>
          <p:cNvSpPr/>
          <p:nvPr/>
        </p:nvSpPr>
        <p:spPr>
          <a:xfrm>
            <a:off x="3708400" y="2209800"/>
            <a:ext cx="4191000" cy="812800"/>
          </a:xfrm>
          <a:prstGeom prst="roundRect">
            <a:avLst/>
          </a:prstGeom>
          <a:solidFill>
            <a:srgbClr val="CFB891"/>
          </a:solidFill>
        </p:spPr>
        <p:txBody>
          <a:bodyPr wrap="square" lIns="228600" tIns="25400" rIns="228600" bIns="25400" anchor="ctr"/>
          <a:lstStyle/>
          <a:p>
            <a:pPr algn="l"/>
            <a:r>
              <a:rPr lang="en-US" sz="1600" b="1" dirty="0">
                <a:solidFill>
                  <a:srgbClr val="000000"/>
                </a:solidFill>
              </a:rPr>
              <a:t>TAM</a:t>
            </a:r>
            <a:r>
              <a:rPr lang="en-US" sz="1500" dirty="0">
                <a:solidFill>
                  <a:srgbClr val="000000"/>
                </a:solidFill>
              </a:rPr>
              <a:t>   —   The entire games market</a:t>
            </a:r>
          </a:p>
          <a:p>
            <a:pPr algn="l">
              <a:spcBef>
                <a:spcPts val="2"/>
              </a:spcBef>
            </a:pPr>
            <a:r>
              <a:rPr lang="en-US" sz="1300" dirty="0">
                <a:solidFill>
                  <a:srgbClr val="000000"/>
                </a:solidFill>
              </a:rPr>
              <a:t>3.6B players · $188.8B revenue</a:t>
            </a:r>
          </a:p>
        </p:txBody>
      </p:sp>
      <p:sp>
        <p:nvSpPr>
          <p:cNvPr id="384" name="s384-p8">
            <a:extLst>
              <a:ext uri="{FF2B5EF4-FFF2-40B4-BE49-F238E27FC236}">
                <a16:creationId xmlns:a16="http://schemas.microsoft.com/office/drawing/2014/main" id="{637F20BD-57C9-6145-3EB6-A3C6D2E7C628}"/>
              </a:ext>
            </a:extLst>
          </p:cNvPr>
          <p:cNvSpPr/>
          <p:nvPr/>
        </p:nvSpPr>
        <p:spPr>
          <a:xfrm>
            <a:off x="3708400" y="3098800"/>
            <a:ext cx="3175000" cy="812800"/>
          </a:xfrm>
          <a:prstGeom prst="roundRect">
            <a:avLst/>
          </a:prstGeom>
          <a:solidFill>
            <a:srgbClr val="55585F"/>
          </a:solidFill>
        </p:spPr>
        <p:txBody>
          <a:bodyPr wrap="square" lIns="228600" tIns="25400" rIns="228600" bIns="25400" anchor="ctr"/>
          <a:lstStyle/>
          <a:p>
            <a:pPr algn="l"/>
            <a:r>
              <a:rPr lang="en-US" sz="1600" b="1" dirty="0">
                <a:solidFill>
                  <a:srgbClr val="FFFFFF"/>
                </a:solidFill>
              </a:rPr>
              <a:t>SAM</a:t>
            </a:r>
            <a:r>
              <a:rPr lang="en-US" sz="1500" dirty="0">
                <a:solidFill>
                  <a:srgbClr val="FFFFFF"/>
                </a:solidFill>
              </a:rPr>
              <a:t>   —   Your genre &amp; platform</a:t>
            </a:r>
          </a:p>
          <a:p>
            <a:pPr algn="l">
              <a:spcBef>
                <a:spcPts val="2"/>
              </a:spcBef>
            </a:pPr>
            <a:r>
              <a:rPr lang="en-US" sz="1300" dirty="0">
                <a:solidFill>
                  <a:srgbClr val="FFFFFF"/>
                </a:solidFill>
              </a:rPr>
              <a:t>e.g. PC/console roguelike fans</a:t>
            </a:r>
          </a:p>
        </p:txBody>
      </p:sp>
      <p:sp>
        <p:nvSpPr>
          <p:cNvPr id="385" name="s385-p8">
            <a:extLst>
              <a:ext uri="{FF2B5EF4-FFF2-40B4-BE49-F238E27FC236}">
                <a16:creationId xmlns:a16="http://schemas.microsoft.com/office/drawing/2014/main" id="{B703E233-F961-B088-5559-68F821EDD49A}"/>
              </a:ext>
            </a:extLst>
          </p:cNvPr>
          <p:cNvSpPr/>
          <p:nvPr/>
        </p:nvSpPr>
        <p:spPr>
          <a:xfrm>
            <a:off x="3708400" y="3987800"/>
            <a:ext cx="2286000" cy="812800"/>
          </a:xfrm>
          <a:prstGeom prst="roundRect">
            <a:avLst/>
          </a:prstGeom>
          <a:solidFill>
            <a:srgbClr val="DAAA00"/>
          </a:solidFill>
        </p:spPr>
        <p:txBody>
          <a:bodyPr wrap="square" lIns="228600" tIns="25400" rIns="228600" bIns="25400" anchor="ctr"/>
          <a:lstStyle/>
          <a:p>
            <a:pPr algn="l"/>
            <a:r>
              <a:rPr lang="en-US" sz="1600" b="1" dirty="0">
                <a:solidFill>
                  <a:srgbClr val="000000"/>
                </a:solidFill>
              </a:rPr>
              <a:t>SOM</a:t>
            </a:r>
            <a:r>
              <a:rPr lang="en-US" sz="1500" dirty="0">
                <a:solidFill>
                  <a:srgbClr val="000000"/>
                </a:solidFill>
              </a:rPr>
              <a:t>  —  Winnable</a:t>
            </a:r>
          </a:p>
          <a:p>
            <a:pPr algn="l">
              <a:spcBef>
                <a:spcPts val="2"/>
              </a:spcBef>
            </a:pPr>
            <a:r>
              <a:rPr lang="en-US" sz="1300" dirty="0">
                <a:solidFill>
                  <a:srgbClr val="000000"/>
                </a:solidFill>
              </a:rPr>
              <a:t>Year-one buyers</a:t>
            </a:r>
          </a:p>
        </p:txBody>
      </p:sp>
      <p:sp>
        <p:nvSpPr>
          <p:cNvPr id="386" name="s386-p8">
            <a:extLst>
              <a:ext uri="{FF2B5EF4-FFF2-40B4-BE49-F238E27FC236}">
                <a16:creationId xmlns:a16="http://schemas.microsoft.com/office/drawing/2014/main" id="{F2BE9FAD-1021-73BC-FFD1-37910A3877C1}"/>
              </a:ext>
            </a:extLst>
          </p:cNvPr>
          <p:cNvSpPr/>
          <p:nvPr/>
        </p:nvSpPr>
        <p:spPr>
          <a:xfrm>
            <a:off x="3708400" y="4902200"/>
            <a:ext cx="4394200" cy="8382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l"/>
            <a:r>
              <a:rPr lang="en-US" sz="1400" b="1" dirty="0">
                <a:solidFill>
                  <a:srgbClr val="000000"/>
                </a:solidFill>
              </a:rPr>
              <a:t>Build SOM bottom-up, never top-down.</a:t>
            </a:r>
          </a:p>
          <a:p>
            <a:pPr algn="l">
              <a:spcBef>
                <a:spcPts val="3"/>
              </a:spcBef>
            </a:pPr>
            <a:r>
              <a:rPr lang="en-US" sz="1350" dirty="0">
                <a:solidFill>
                  <a:srgbClr val="55585F"/>
                </a:solidFill>
              </a:rPr>
              <a:t>e.g. 400k wishlists × 15% conversion × $20</a:t>
            </a:r>
            <a:br>
              <a:rPr lang="en-US" sz="1350" dirty="0"/>
            </a:br>
            <a:r>
              <a:rPr lang="en-US" sz="1350" dirty="0">
                <a:solidFill>
                  <a:srgbClr val="55585F"/>
                </a:solidFill>
              </a:rPr>
              <a:t>≈ $1.2M in year one</a:t>
            </a:r>
          </a:p>
        </p:txBody>
      </p:sp>
      <p:sp>
        <p:nvSpPr>
          <p:cNvPr id="387" name="s387-p8">
            <a:extLst>
              <a:ext uri="{FF2B5EF4-FFF2-40B4-BE49-F238E27FC236}">
                <a16:creationId xmlns:a16="http://schemas.microsoft.com/office/drawing/2014/main" id="{89F411B8-634D-844C-0548-67647FB42E47}"/>
              </a:ext>
            </a:extLst>
          </p:cNvPr>
          <p:cNvSpPr/>
          <p:nvPr/>
        </p:nvSpPr>
        <p:spPr>
          <a:xfrm>
            <a:off x="8255000" y="1854200"/>
            <a:ext cx="3429000" cy="2540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l"/>
            <a:r>
              <a:rPr lang="en-US" sz="1300" b="1" spc="140" dirty="0">
                <a:solidFill>
                  <a:srgbClr val="8D6F3D"/>
                </a:solidFill>
              </a:rPr>
              <a:t>KNOW YOUR COMPETITION</a:t>
            </a:r>
          </a:p>
        </p:txBody>
      </p:sp>
      <p:sp>
        <p:nvSpPr>
          <p:cNvPr id="388" name="s388-p8">
            <a:extLst>
              <a:ext uri="{FF2B5EF4-FFF2-40B4-BE49-F238E27FC236}">
                <a16:creationId xmlns:a16="http://schemas.microsoft.com/office/drawing/2014/main" id="{FE2C59FA-752B-947E-78F2-ECE08E48AD3C}"/>
              </a:ext>
            </a:extLst>
          </p:cNvPr>
          <p:cNvSpPr/>
          <p:nvPr/>
        </p:nvSpPr>
        <p:spPr>
          <a:xfrm>
            <a:off x="8255000" y="2209800"/>
            <a:ext cx="3429000" cy="6604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>
              <a:buNone/>
            </a:pPr>
            <a:r>
              <a:rPr lang="en-US" sz="1400" b="1" dirty="0">
                <a:solidFill>
                  <a:srgbClr val="000000"/>
                </a:solidFill>
              </a:rPr>
              <a:t>Comps, not guesses </a:t>
            </a:r>
            <a:r>
              <a:rPr lang="en-US" sz="1350" dirty="0">
                <a:solidFill>
                  <a:srgbClr val="55585F"/>
                </a:solidFill>
              </a:rPr>
              <a:t>— analyze the sales, pricing, and retention of comparable titles.</a:t>
            </a:r>
          </a:p>
        </p:txBody>
      </p:sp>
      <p:sp>
        <p:nvSpPr>
          <p:cNvPr id="389" name="s389-p8">
            <a:extLst>
              <a:ext uri="{FF2B5EF4-FFF2-40B4-BE49-F238E27FC236}">
                <a16:creationId xmlns:a16="http://schemas.microsoft.com/office/drawing/2014/main" id="{D04E74E6-92A8-225E-AEC0-BC9B83A71CCD}"/>
              </a:ext>
            </a:extLst>
          </p:cNvPr>
          <p:cNvSpPr/>
          <p:nvPr/>
        </p:nvSpPr>
        <p:spPr>
          <a:xfrm>
            <a:off x="8255000" y="3073400"/>
            <a:ext cx="3429000" cy="8890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>
              <a:buNone/>
            </a:pPr>
            <a:r>
              <a:rPr lang="en-US" sz="1400" b="1" dirty="0">
                <a:solidFill>
                  <a:srgbClr val="000000"/>
                </a:solidFill>
              </a:rPr>
              <a:t>Direct &amp; indirect </a:t>
            </a:r>
            <a:r>
              <a:rPr lang="en-US" sz="1350" dirty="0">
                <a:solidFill>
                  <a:srgbClr val="55585F"/>
                </a:solidFill>
              </a:rPr>
              <a:t>— same genre and loop, plus everything competing for attention and wallet.</a:t>
            </a:r>
          </a:p>
        </p:txBody>
      </p:sp>
      <p:sp>
        <p:nvSpPr>
          <p:cNvPr id="390" name="s390-p8">
            <a:extLst>
              <a:ext uri="{FF2B5EF4-FFF2-40B4-BE49-F238E27FC236}">
                <a16:creationId xmlns:a16="http://schemas.microsoft.com/office/drawing/2014/main" id="{F09B8300-4C1C-C1BC-1900-749783AABC47}"/>
              </a:ext>
            </a:extLst>
          </p:cNvPr>
          <p:cNvSpPr/>
          <p:nvPr/>
        </p:nvSpPr>
        <p:spPr>
          <a:xfrm>
            <a:off x="8255000" y="4013200"/>
            <a:ext cx="3429000" cy="1778000"/>
          </a:xfrm>
          <a:prstGeom prst="roundRect">
            <a:avLst/>
          </a:prstGeom>
          <a:solidFill>
            <a:srgbClr val="55585F"/>
          </a:solidFill>
        </p:spPr>
        <p:txBody>
          <a:bodyPr wrap="square" lIns="254000" tIns="177800" rIns="228600" bIns="177800" anchor="ctr"/>
          <a:lstStyle/>
          <a:p>
            <a:pPr algn="l"/>
            <a:r>
              <a:rPr lang="en-US" sz="1300" b="1" spc="140" dirty="0">
                <a:solidFill>
                  <a:srgbClr val="DAAA00"/>
                </a:solidFill>
              </a:rPr>
              <a:t>THE 1% TRAP</a:t>
            </a:r>
          </a:p>
          <a:p>
            <a:pPr algn="l">
              <a:spcBef>
                <a:spcPts val="10"/>
              </a:spcBef>
            </a:pPr>
            <a:r>
              <a:rPr lang="en-US" sz="1350" dirty="0">
                <a:solidFill>
                  <a:srgbClr val="FFFFFF"/>
                </a:solidFill>
              </a:rPr>
              <a:t>“If we capture just 1% of a $188B market…” Investors have heard it a thousand times — prove your number from the bottom up.</a:t>
            </a:r>
          </a:p>
        </p:txBody>
      </p:sp>
      <p:sp>
        <p:nvSpPr>
          <p:cNvPr id="2" name="CompSetNote-p8">
            <a:extLst>
              <a:ext uri="{FF2B5EF4-FFF2-40B4-BE49-F238E27FC236}">
                <a16:creationId xmlns:a16="http://schemas.microsoft.com/office/drawing/2014/main" id="{74068FCA-F3CB-4264-956F-667AE7D72AC0}"/>
              </a:ext>
            </a:extLst>
          </p:cNvPr>
          <p:cNvSpPr txBox="1"/>
          <p:nvPr/>
        </p:nvSpPr>
        <p:spPr>
          <a:xfrm>
            <a:off x="3708400" y="5918200"/>
            <a:ext cx="7975600" cy="5588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300" b="1" spc="40" dirty="0">
                <a:solidFill>
                  <a:srgbClr val="8D6F3D"/>
                </a:solidFill>
              </a:rPr>
              <a:t>HOW TO BUILD YOUR COMP SET — </a:t>
            </a:r>
            <a:r>
              <a:rPr lang="en-US" sz="1300" dirty="0">
                <a:solidFill>
                  <a:srgbClr val="55585F"/>
                </a:solidFill>
              </a:rPr>
              <a:t>list 8–12 comparable titles, then estimate each rival’s sales from its Steam review count (the Boxleiter method, via VG Insights or SteamDB) to ground your positioning.</a:t>
            </a:r>
          </a:p>
        </p:txBody>
      </p:sp>
    </p:spTree>
    <p:extLst>
      <p:ext uri="{BB962C8B-B14F-4D97-AF65-F5344CB8AC3E}">
        <p14:creationId xmlns:p14="http://schemas.microsoft.com/office/powerpoint/2010/main" val="427812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8F061-1163-7A12-77C0-8C60772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-p9">
            <a:extLst>
              <a:ext uri="{FF2B5EF4-FFF2-40B4-BE49-F238E27FC236}">
                <a16:creationId xmlns:a16="http://schemas.microsoft.com/office/drawing/2014/main" id="{5F5F6C01-FB30-9093-F054-76D5106F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Strategies &amp; Goals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3A9C7-0144-5F31-4E35-9370D2583925}"/>
              </a:ext>
            </a:extLst>
          </p:cNvPr>
          <p:cNvSpPr/>
          <p:nvPr/>
        </p:nvSpPr>
        <p:spPr>
          <a:xfrm>
            <a:off x="330200" y="2895600"/>
            <a:ext cx="2743200" cy="330200"/>
          </a:xfrm>
          <a:prstGeom prst="roundRect">
            <a:avLst/>
          </a:prstGeom>
          <a:solidFill>
            <a:srgbClr val="CFB99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BA15B-518B-B8B0-A02F-3E6CC290FCF8}"/>
              </a:ext>
            </a:extLst>
          </p:cNvPr>
          <p:cNvSpPr txBox="1"/>
          <p:nvPr/>
        </p:nvSpPr>
        <p:spPr>
          <a:xfrm>
            <a:off x="228600" y="965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5E51B-5F8C-3F39-91CE-EC68C954C81E}"/>
              </a:ext>
            </a:extLst>
          </p:cNvPr>
          <p:cNvSpPr txBox="1"/>
          <p:nvPr/>
        </p:nvSpPr>
        <p:spPr>
          <a:xfrm>
            <a:off x="431800" y="1282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1.  Executive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988B8-E757-503C-D0BA-2D489C62520A}"/>
              </a:ext>
            </a:extLst>
          </p:cNvPr>
          <p:cNvSpPr txBox="1"/>
          <p:nvPr/>
        </p:nvSpPr>
        <p:spPr>
          <a:xfrm>
            <a:off x="431800" y="1574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2.  Company 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D3C035-F7E9-CA3D-D586-EEE8D890E7E8}"/>
              </a:ext>
            </a:extLst>
          </p:cNvPr>
          <p:cNvSpPr txBox="1"/>
          <p:nvPr/>
        </p:nvSpPr>
        <p:spPr>
          <a:xfrm>
            <a:off x="228600" y="26162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PLAYBOOK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6C0D19-4B81-CC3E-083A-F87021E9A016}"/>
              </a:ext>
            </a:extLst>
          </p:cNvPr>
          <p:cNvSpPr txBox="1"/>
          <p:nvPr/>
        </p:nvSpPr>
        <p:spPr>
          <a:xfrm>
            <a:off x="431800" y="1866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3.  Industry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B565D-3F5C-83DF-D682-971A825FF357}"/>
              </a:ext>
            </a:extLst>
          </p:cNvPr>
          <p:cNvSpPr txBox="1"/>
          <p:nvPr/>
        </p:nvSpPr>
        <p:spPr>
          <a:xfrm>
            <a:off x="431800" y="2159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4.  Market &amp; Competition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4A4A7-9FCE-5A7D-41D9-9015FFFBD2CC}"/>
              </a:ext>
            </a:extLst>
          </p:cNvPr>
          <p:cNvSpPr txBox="1"/>
          <p:nvPr/>
        </p:nvSpPr>
        <p:spPr>
          <a:xfrm>
            <a:off x="431800" y="29337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 dirty="0">
                <a:solidFill>
                  <a:srgbClr val="1C1C1E"/>
                </a:solidFill>
                <a:latin typeface="Franklin Gothic Book"/>
              </a:rPr>
              <a:t>5.  Strategies &amp; Goals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0CD3C-A495-D5E2-EE97-55134DB92920}"/>
              </a:ext>
            </a:extLst>
          </p:cNvPr>
          <p:cNvSpPr txBox="1"/>
          <p:nvPr/>
        </p:nvSpPr>
        <p:spPr>
          <a:xfrm>
            <a:off x="228600" y="4559300"/>
            <a:ext cx="2844800" cy="304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CFB991"/>
                </a:solidFill>
                <a:latin typeface="Franklin Gothic Demi"/>
              </a:rPr>
              <a:t>THE PROJECTIONS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72A60-B08B-AFDF-6CD0-A8F86B01375C}"/>
              </a:ext>
            </a:extLst>
          </p:cNvPr>
          <p:cNvSpPr txBox="1"/>
          <p:nvPr/>
        </p:nvSpPr>
        <p:spPr>
          <a:xfrm>
            <a:off x="431800" y="3225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6.  Products or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EE01C9-FF81-6323-B524-71EE2FC519D1}"/>
              </a:ext>
            </a:extLst>
          </p:cNvPr>
          <p:cNvSpPr txBox="1"/>
          <p:nvPr/>
        </p:nvSpPr>
        <p:spPr>
          <a:xfrm>
            <a:off x="431800" y="3517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7.  Marketing &amp; Sales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0AA7BC-0915-049A-C36E-8E95E255B304}"/>
              </a:ext>
            </a:extLst>
          </p:cNvPr>
          <p:cNvSpPr txBox="1"/>
          <p:nvPr/>
        </p:nvSpPr>
        <p:spPr>
          <a:xfrm>
            <a:off x="431800" y="3810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8.  Management &amp;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4A709-52BA-9019-DE53-1B76F646BAB3}"/>
              </a:ext>
            </a:extLst>
          </p:cNvPr>
          <p:cNvSpPr txBox="1"/>
          <p:nvPr/>
        </p:nvSpPr>
        <p:spPr>
          <a:xfrm>
            <a:off x="431800" y="41021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9.  Operations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36ABC-609F-1597-2187-33A2DA9B0E60}"/>
              </a:ext>
            </a:extLst>
          </p:cNvPr>
          <p:cNvSpPr txBox="1"/>
          <p:nvPr/>
        </p:nvSpPr>
        <p:spPr>
          <a:xfrm>
            <a:off x="431800" y="48768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rgbClr val="9A9A9A"/>
                </a:solidFill>
                <a:latin typeface="Franklin Gothic Book"/>
              </a:rPr>
              <a:t>10.  Financial Pro Formas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4B5679-3DA5-8240-60B3-A2ABF1BD09E9}"/>
              </a:ext>
            </a:extLst>
          </p:cNvPr>
          <p:cNvSpPr txBox="1"/>
          <p:nvPr/>
        </p:nvSpPr>
        <p:spPr>
          <a:xfrm>
            <a:off x="431800" y="51689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11.  Financial Requirement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CCC2B1-8013-7AC4-A914-72FCBA94AAC6}"/>
              </a:ext>
            </a:extLst>
          </p:cNvPr>
          <p:cNvSpPr txBox="1"/>
          <p:nvPr/>
        </p:nvSpPr>
        <p:spPr>
          <a:xfrm>
            <a:off x="431800" y="5461000"/>
            <a:ext cx="2641600" cy="254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>
                <a:solidFill>
                  <a:srgbClr val="9A9A9A"/>
                </a:solidFill>
                <a:latin typeface="Franklin Gothic Book"/>
              </a:rPr>
              <a:t>12.  Exhibits</a:t>
            </a:r>
          </a:p>
        </p:txBody>
      </p:sp>
      <p:sp>
        <p:nvSpPr>
          <p:cNvPr id="441" name="s441-p9">
            <a:extLst>
              <a:ext uri="{FF2B5EF4-FFF2-40B4-BE49-F238E27FC236}">
                <a16:creationId xmlns:a16="http://schemas.microsoft.com/office/drawing/2014/main" id="{2F0E442D-F798-3920-0FD3-F0C198CCE948}"/>
              </a:ext>
            </a:extLst>
          </p:cNvPr>
          <p:cNvSpPr/>
          <p:nvPr/>
        </p:nvSpPr>
        <p:spPr>
          <a:xfrm>
            <a:off x="3708400" y="1143000"/>
            <a:ext cx="7975600" cy="5080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l"/>
            <a:r>
              <a:rPr lang="en-US" sz="1500" dirty="0">
                <a:solidFill>
                  <a:srgbClr val="55585F"/>
                </a:solidFill>
              </a:rPr>
              <a:t>Strategy is the bridge from analysis to action — a few deliberate choices about where you compete, then the goals that prove it.</a:t>
            </a:r>
          </a:p>
        </p:txBody>
      </p:sp>
      <p:sp>
        <p:nvSpPr>
          <p:cNvPr id="442" name="s442-p9">
            <a:extLst>
              <a:ext uri="{FF2B5EF4-FFF2-40B4-BE49-F238E27FC236}">
                <a16:creationId xmlns:a16="http://schemas.microsoft.com/office/drawing/2014/main" id="{7D00BCBB-D783-9429-69F3-504A4B7CEF19}"/>
              </a:ext>
            </a:extLst>
          </p:cNvPr>
          <p:cNvSpPr/>
          <p:nvPr/>
        </p:nvSpPr>
        <p:spPr>
          <a:xfrm>
            <a:off x="3708400" y="1854200"/>
            <a:ext cx="2514600" cy="2235200"/>
          </a:xfrm>
          <a:prstGeom prst="roundRect">
            <a:avLst/>
          </a:prstGeom>
          <a:solidFill>
            <a:srgbClr val="F4F1EC"/>
          </a:solidFill>
        </p:spPr>
        <p:txBody>
          <a:bodyPr wrap="square" lIns="203200" tIns="177800" rIns="177800" bIns="177800" anchor="t"/>
          <a:lstStyle/>
          <a:p>
            <a:pPr algn="l"/>
            <a:r>
              <a:rPr lang="en-US" sz="1300" b="1" dirty="0">
                <a:solidFill>
                  <a:srgbClr val="DAAA00"/>
                </a:solidFill>
              </a:rPr>
              <a:t>01  </a:t>
            </a:r>
            <a:r>
              <a:rPr lang="en-US" sz="1300" b="1" spc="80" dirty="0">
                <a:solidFill>
                  <a:srgbClr val="DAAA00"/>
                </a:solidFill>
              </a:rPr>
              <a:t>POSITIONING</a:t>
            </a:r>
          </a:p>
          <a:p>
            <a:pPr algn="l">
              <a:spcBef>
                <a:spcPts val="6"/>
              </a:spcBef>
            </a:pPr>
            <a:r>
              <a:rPr lang="en-US" sz="1500" b="1" dirty="0">
                <a:solidFill>
                  <a:srgbClr val="000000"/>
                </a:solidFill>
              </a:rPr>
              <a:t>Own a clear space</a:t>
            </a:r>
          </a:p>
          <a:p>
            <a:pPr algn="l">
              <a:spcBef>
                <a:spcPts val="4"/>
              </a:spcBef>
            </a:pPr>
            <a:r>
              <a:rPr lang="en-US" sz="1400" dirty="0">
                <a:solidFill>
                  <a:srgbClr val="55585F"/>
                </a:solidFill>
              </a:rPr>
              <a:t>The one idea players link to you.</a:t>
            </a:r>
          </a:p>
          <a:p>
            <a:pPr algn="l">
              <a:spcBef>
                <a:spcPts val="8"/>
              </a:spcBef>
            </a:pPr>
            <a:r>
              <a:rPr lang="en-US" sz="1300" i="1" dirty="0">
                <a:solidFill>
                  <a:srgbClr val="8D6F3D"/>
                </a:solidFill>
              </a:rPr>
              <a:t>‘Cozy farming RPG’ — Stardew Valley.</a:t>
            </a:r>
          </a:p>
        </p:txBody>
      </p:sp>
      <p:sp>
        <p:nvSpPr>
          <p:cNvPr id="443" name="s443-p9">
            <a:extLst>
              <a:ext uri="{FF2B5EF4-FFF2-40B4-BE49-F238E27FC236}">
                <a16:creationId xmlns:a16="http://schemas.microsoft.com/office/drawing/2014/main" id="{1EAE29A1-2676-8061-31CD-1DD1832849E4}"/>
              </a:ext>
            </a:extLst>
          </p:cNvPr>
          <p:cNvSpPr/>
          <p:nvPr/>
        </p:nvSpPr>
        <p:spPr>
          <a:xfrm>
            <a:off x="6426200" y="1854200"/>
            <a:ext cx="2514600" cy="2235200"/>
          </a:xfrm>
          <a:prstGeom prst="roundRect">
            <a:avLst/>
          </a:prstGeom>
          <a:solidFill>
            <a:srgbClr val="F4F1EC"/>
          </a:solidFill>
        </p:spPr>
        <p:txBody>
          <a:bodyPr wrap="square" lIns="203200" tIns="177800" rIns="177800" bIns="177800" anchor="t"/>
          <a:lstStyle/>
          <a:p>
            <a:pPr algn="l"/>
            <a:r>
              <a:rPr lang="en-US" sz="1300" b="1" dirty="0">
                <a:solidFill>
                  <a:srgbClr val="DAAA00"/>
                </a:solidFill>
              </a:rPr>
              <a:t>02  </a:t>
            </a:r>
            <a:r>
              <a:rPr lang="en-US" sz="1300" b="1" spc="80" dirty="0">
                <a:solidFill>
                  <a:srgbClr val="DAAA00"/>
                </a:solidFill>
              </a:rPr>
              <a:t>DIFFERENTIATION</a:t>
            </a:r>
          </a:p>
          <a:p>
            <a:pPr algn="l">
              <a:spcBef>
                <a:spcPts val="6"/>
              </a:spcBef>
            </a:pPr>
            <a:r>
              <a:rPr lang="en-US" sz="1500" b="1" dirty="0">
                <a:solidFill>
                  <a:srgbClr val="000000"/>
                </a:solidFill>
              </a:rPr>
              <a:t>Build a moat</a:t>
            </a:r>
          </a:p>
          <a:p>
            <a:pPr algn="l">
              <a:spcBef>
                <a:spcPts val="4"/>
              </a:spcBef>
            </a:pPr>
            <a:r>
              <a:rPr lang="en-US" sz="1400" dirty="0">
                <a:solidFill>
                  <a:srgbClr val="55585F"/>
                </a:solidFill>
              </a:rPr>
              <a:t>The edge rivals can’t copy — IP, tech, craft.</a:t>
            </a:r>
          </a:p>
          <a:p>
            <a:pPr algn="l">
              <a:spcBef>
                <a:spcPts val="8"/>
              </a:spcBef>
            </a:pPr>
            <a:r>
              <a:rPr lang="en-US" sz="1300" i="1" dirty="0">
                <a:solidFill>
                  <a:srgbClr val="8D6F3D"/>
                </a:solidFill>
              </a:rPr>
              <a:t>Vampire Survivors: wild value at $5.</a:t>
            </a:r>
          </a:p>
        </p:txBody>
      </p:sp>
      <p:sp>
        <p:nvSpPr>
          <p:cNvPr id="444" name="s444-p9">
            <a:extLst>
              <a:ext uri="{FF2B5EF4-FFF2-40B4-BE49-F238E27FC236}">
                <a16:creationId xmlns:a16="http://schemas.microsoft.com/office/drawing/2014/main" id="{84E82B3D-A48A-FCBC-A285-553D2CA02513}"/>
              </a:ext>
            </a:extLst>
          </p:cNvPr>
          <p:cNvSpPr/>
          <p:nvPr/>
        </p:nvSpPr>
        <p:spPr>
          <a:xfrm>
            <a:off x="9144000" y="1854200"/>
            <a:ext cx="2514600" cy="2235200"/>
          </a:xfrm>
          <a:prstGeom prst="roundRect">
            <a:avLst/>
          </a:prstGeom>
          <a:solidFill>
            <a:srgbClr val="F4F1EC"/>
          </a:solidFill>
        </p:spPr>
        <p:txBody>
          <a:bodyPr wrap="square" lIns="203200" tIns="177800" rIns="177800" bIns="177800" anchor="t"/>
          <a:lstStyle/>
          <a:p>
            <a:pPr algn="l"/>
            <a:r>
              <a:rPr lang="en-US" sz="1300" b="1" dirty="0">
                <a:solidFill>
                  <a:srgbClr val="DAAA00"/>
                </a:solidFill>
              </a:rPr>
              <a:t>03  </a:t>
            </a:r>
            <a:r>
              <a:rPr lang="en-US" sz="1300" b="1" spc="80" dirty="0">
                <a:solidFill>
                  <a:srgbClr val="DAAA00"/>
                </a:solidFill>
              </a:rPr>
              <a:t>AUDIENCE FIT</a:t>
            </a:r>
          </a:p>
          <a:p>
            <a:pPr algn="l">
              <a:spcBef>
                <a:spcPts val="6"/>
              </a:spcBef>
            </a:pPr>
            <a:r>
              <a:rPr lang="en-US" sz="1500" b="1" dirty="0">
                <a:solidFill>
                  <a:srgbClr val="000000"/>
                </a:solidFill>
              </a:rPr>
              <a:t>Know your player</a:t>
            </a:r>
          </a:p>
          <a:p>
            <a:pPr algn="l">
              <a:spcBef>
                <a:spcPts val="4"/>
              </a:spcBef>
            </a:pPr>
            <a:r>
              <a:rPr lang="en-US" sz="1400" dirty="0">
                <a:solidFill>
                  <a:srgbClr val="55585F"/>
                </a:solidFill>
              </a:rPr>
              <a:t>Exactly who it’s for — and who it isn’t.</a:t>
            </a:r>
          </a:p>
          <a:p>
            <a:pPr algn="l">
              <a:spcBef>
                <a:spcPts val="8"/>
              </a:spcBef>
            </a:pPr>
            <a:r>
              <a:rPr lang="en-US" sz="1300" i="1" dirty="0">
                <a:solidFill>
                  <a:srgbClr val="8D6F3D"/>
                </a:solidFill>
              </a:rPr>
              <a:t>Hades: action fans who love story.</a:t>
            </a:r>
          </a:p>
        </p:txBody>
      </p:sp>
      <p:sp>
        <p:nvSpPr>
          <p:cNvPr id="445" name="s445-p9">
            <a:extLst>
              <a:ext uri="{FF2B5EF4-FFF2-40B4-BE49-F238E27FC236}">
                <a16:creationId xmlns:a16="http://schemas.microsoft.com/office/drawing/2014/main" id="{404CA598-6F19-204D-61F1-33EA06B13DB5}"/>
              </a:ext>
            </a:extLst>
          </p:cNvPr>
          <p:cNvSpPr/>
          <p:nvPr/>
        </p:nvSpPr>
        <p:spPr>
          <a:xfrm>
            <a:off x="3708400" y="4241800"/>
            <a:ext cx="7975600" cy="2540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l"/>
            <a:r>
              <a:rPr lang="en-US" sz="1300" b="1" spc="120" dirty="0">
                <a:solidFill>
                  <a:srgbClr val="8D6F3D"/>
                </a:solidFill>
              </a:rPr>
              <a:t>SET SMART GOALS — SPECIFIC, MEASURABLE, TIME-BOUND</a:t>
            </a:r>
          </a:p>
        </p:txBody>
      </p:sp>
      <p:sp>
        <p:nvSpPr>
          <p:cNvPr id="446" name="s446-p9">
            <a:extLst>
              <a:ext uri="{FF2B5EF4-FFF2-40B4-BE49-F238E27FC236}">
                <a16:creationId xmlns:a16="http://schemas.microsoft.com/office/drawing/2014/main" id="{9692749F-F045-7408-A80E-E57AB1BE21C6}"/>
              </a:ext>
            </a:extLst>
          </p:cNvPr>
          <p:cNvSpPr/>
          <p:nvPr/>
        </p:nvSpPr>
        <p:spPr>
          <a:xfrm>
            <a:off x="4699000" y="4876800"/>
            <a:ext cx="5981700" cy="38100"/>
          </a:xfrm>
          <a:prstGeom prst="rect">
            <a:avLst/>
          </a:prstGeom>
          <a:solidFill>
            <a:srgbClr val="CFB891"/>
          </a:solidFill>
        </p:spPr>
        <p:txBody>
          <a:bodyPr wrap="square" lIns="25400" tIns="25400" rIns="25400" bIns="25400" anchor="t"/>
          <a:lstStyle/>
          <a:p>
            <a:endParaRPr lang="en-US"/>
          </a:p>
        </p:txBody>
      </p:sp>
      <p:sp>
        <p:nvSpPr>
          <p:cNvPr id="447" name="s447-p9">
            <a:extLst>
              <a:ext uri="{FF2B5EF4-FFF2-40B4-BE49-F238E27FC236}">
                <a16:creationId xmlns:a16="http://schemas.microsoft.com/office/drawing/2014/main" id="{7BA52D0B-0A4F-0422-5941-589DB6A7AB08}"/>
              </a:ext>
            </a:extLst>
          </p:cNvPr>
          <p:cNvSpPr/>
          <p:nvPr/>
        </p:nvSpPr>
        <p:spPr>
          <a:xfrm>
            <a:off x="4495800" y="4686300"/>
            <a:ext cx="406400" cy="406400"/>
          </a:xfrm>
          <a:prstGeom prst="ellipse">
            <a:avLst/>
          </a:prstGeom>
          <a:solidFill>
            <a:srgbClr val="DAAA00"/>
          </a:solidFill>
        </p:spPr>
        <p:txBody>
          <a:bodyPr wrap="square" lIns="0" tIns="25400" rIns="0" bIns="25400" anchor="ctr"/>
          <a:lstStyle/>
          <a:p>
            <a:pPr algn="ctr"/>
            <a:r>
              <a:rPr lang="en-US" sz="1500" b="1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448" name="s448-p9">
            <a:extLst>
              <a:ext uri="{FF2B5EF4-FFF2-40B4-BE49-F238E27FC236}">
                <a16:creationId xmlns:a16="http://schemas.microsoft.com/office/drawing/2014/main" id="{343119C8-D0BE-39C4-E614-60A8AAA72633}"/>
              </a:ext>
            </a:extLst>
          </p:cNvPr>
          <p:cNvSpPr/>
          <p:nvPr/>
        </p:nvSpPr>
        <p:spPr>
          <a:xfrm>
            <a:off x="3746500" y="5181600"/>
            <a:ext cx="1905000" cy="7112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ctr"/>
            <a:r>
              <a:rPr lang="en-US" sz="1400" b="1" dirty="0">
                <a:solidFill>
                  <a:srgbClr val="000000"/>
                </a:solidFill>
              </a:rPr>
              <a:t>Vertical Slice</a:t>
            </a:r>
          </a:p>
          <a:p>
            <a:pPr algn="ctr">
              <a:spcBef>
                <a:spcPts val="3"/>
              </a:spcBef>
            </a:pPr>
            <a:r>
              <a:rPr lang="en-US" sz="1300" dirty="0">
                <a:solidFill>
                  <a:srgbClr val="55585F"/>
                </a:solidFill>
              </a:rPr>
              <a:t>Prove the fun</a:t>
            </a:r>
          </a:p>
        </p:txBody>
      </p:sp>
      <p:sp>
        <p:nvSpPr>
          <p:cNvPr id="449" name="s449-p9">
            <a:extLst>
              <a:ext uri="{FF2B5EF4-FFF2-40B4-BE49-F238E27FC236}">
                <a16:creationId xmlns:a16="http://schemas.microsoft.com/office/drawing/2014/main" id="{18278F42-954F-5723-5DE6-86BE1C84315A}"/>
              </a:ext>
            </a:extLst>
          </p:cNvPr>
          <p:cNvSpPr/>
          <p:nvPr/>
        </p:nvSpPr>
        <p:spPr>
          <a:xfrm>
            <a:off x="6489700" y="4686300"/>
            <a:ext cx="406400" cy="406400"/>
          </a:xfrm>
          <a:prstGeom prst="ellipse">
            <a:avLst/>
          </a:prstGeom>
          <a:solidFill>
            <a:srgbClr val="DAAA00"/>
          </a:solidFill>
        </p:spPr>
        <p:txBody>
          <a:bodyPr wrap="square" lIns="0" tIns="25400" rIns="0" bIns="25400" anchor="ctr"/>
          <a:lstStyle/>
          <a:p>
            <a:pPr algn="ctr"/>
            <a:r>
              <a:rPr lang="en-US" sz="1500" b="1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450" name="s450-p9">
            <a:extLst>
              <a:ext uri="{FF2B5EF4-FFF2-40B4-BE49-F238E27FC236}">
                <a16:creationId xmlns:a16="http://schemas.microsoft.com/office/drawing/2014/main" id="{C7689D57-F684-59D8-08CC-D8961EB9056A}"/>
              </a:ext>
            </a:extLst>
          </p:cNvPr>
          <p:cNvSpPr/>
          <p:nvPr/>
        </p:nvSpPr>
        <p:spPr>
          <a:xfrm>
            <a:off x="5740400" y="5181600"/>
            <a:ext cx="1905000" cy="7112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ctr"/>
            <a:r>
              <a:rPr lang="en-US" sz="1400" b="1" dirty="0">
                <a:solidFill>
                  <a:srgbClr val="000000"/>
                </a:solidFill>
              </a:rPr>
              <a:t>Wishlist Goal</a:t>
            </a:r>
          </a:p>
          <a:p>
            <a:pPr algn="ctr">
              <a:spcBef>
                <a:spcPts val="3"/>
              </a:spcBef>
            </a:pPr>
            <a:r>
              <a:rPr lang="en-US" sz="1300" dirty="0">
                <a:solidFill>
                  <a:srgbClr val="55585F"/>
                </a:solidFill>
              </a:rPr>
              <a:t>50k wishlists</a:t>
            </a:r>
          </a:p>
        </p:txBody>
      </p:sp>
      <p:sp>
        <p:nvSpPr>
          <p:cNvPr id="451" name="s451-p9">
            <a:extLst>
              <a:ext uri="{FF2B5EF4-FFF2-40B4-BE49-F238E27FC236}">
                <a16:creationId xmlns:a16="http://schemas.microsoft.com/office/drawing/2014/main" id="{D3C9ED50-2962-CE69-A7E7-DD735E237503}"/>
              </a:ext>
            </a:extLst>
          </p:cNvPr>
          <p:cNvSpPr/>
          <p:nvPr/>
        </p:nvSpPr>
        <p:spPr>
          <a:xfrm>
            <a:off x="8483600" y="4686300"/>
            <a:ext cx="406400" cy="406400"/>
          </a:xfrm>
          <a:prstGeom prst="ellipse">
            <a:avLst/>
          </a:prstGeom>
          <a:solidFill>
            <a:srgbClr val="DAAA00"/>
          </a:solidFill>
        </p:spPr>
        <p:txBody>
          <a:bodyPr wrap="square" lIns="0" tIns="25400" rIns="0" bIns="25400" anchor="ctr"/>
          <a:lstStyle/>
          <a:p>
            <a:pPr algn="ctr"/>
            <a:r>
              <a:rPr lang="en-US" sz="1500" b="1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452" name="s452-p9">
            <a:extLst>
              <a:ext uri="{FF2B5EF4-FFF2-40B4-BE49-F238E27FC236}">
                <a16:creationId xmlns:a16="http://schemas.microsoft.com/office/drawing/2014/main" id="{42C54A78-49F8-9DC6-2399-9DD783824113}"/>
              </a:ext>
            </a:extLst>
          </p:cNvPr>
          <p:cNvSpPr/>
          <p:nvPr/>
        </p:nvSpPr>
        <p:spPr>
          <a:xfrm>
            <a:off x="7734300" y="5181600"/>
            <a:ext cx="1905000" cy="7112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ctr"/>
            <a:r>
              <a:rPr lang="en-US" sz="1400" b="1" dirty="0">
                <a:solidFill>
                  <a:srgbClr val="000000"/>
                </a:solidFill>
              </a:rPr>
              <a:t>Early Access</a:t>
            </a:r>
          </a:p>
          <a:p>
            <a:pPr algn="ctr">
              <a:spcBef>
                <a:spcPts val="3"/>
              </a:spcBef>
            </a:pPr>
            <a:r>
              <a:rPr lang="en-US" sz="1300" dirty="0">
                <a:solidFill>
                  <a:srgbClr val="55585F"/>
                </a:solidFill>
              </a:rPr>
              <a:t>Ship &amp; iterate</a:t>
            </a:r>
          </a:p>
        </p:txBody>
      </p:sp>
      <p:sp>
        <p:nvSpPr>
          <p:cNvPr id="453" name="s453-p9">
            <a:extLst>
              <a:ext uri="{FF2B5EF4-FFF2-40B4-BE49-F238E27FC236}">
                <a16:creationId xmlns:a16="http://schemas.microsoft.com/office/drawing/2014/main" id="{8C7D546E-C196-FE1D-1C52-E5DE0A83D755}"/>
              </a:ext>
            </a:extLst>
          </p:cNvPr>
          <p:cNvSpPr/>
          <p:nvPr/>
        </p:nvSpPr>
        <p:spPr>
          <a:xfrm>
            <a:off x="10477500" y="4686300"/>
            <a:ext cx="406400" cy="406400"/>
          </a:xfrm>
          <a:prstGeom prst="ellipse">
            <a:avLst/>
          </a:prstGeom>
          <a:solidFill>
            <a:srgbClr val="DAAA00"/>
          </a:solidFill>
        </p:spPr>
        <p:txBody>
          <a:bodyPr wrap="square" lIns="0" tIns="25400" rIns="0" bIns="25400" anchor="ctr"/>
          <a:lstStyle/>
          <a:p>
            <a:pPr algn="ctr"/>
            <a:r>
              <a:rPr lang="en-US" sz="1500" b="1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454" name="s454-p9">
            <a:extLst>
              <a:ext uri="{FF2B5EF4-FFF2-40B4-BE49-F238E27FC236}">
                <a16:creationId xmlns:a16="http://schemas.microsoft.com/office/drawing/2014/main" id="{4C03C64F-898C-7A1B-AE88-061AEC9F72F5}"/>
              </a:ext>
            </a:extLst>
          </p:cNvPr>
          <p:cNvSpPr/>
          <p:nvPr/>
        </p:nvSpPr>
        <p:spPr>
          <a:xfrm>
            <a:off x="9728200" y="5181600"/>
            <a:ext cx="1905000" cy="7112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ctr"/>
            <a:r>
              <a:rPr lang="en-US" sz="1400" b="1" dirty="0">
                <a:solidFill>
                  <a:srgbClr val="000000"/>
                </a:solidFill>
              </a:rPr>
              <a:t>1.0 Launch</a:t>
            </a:r>
          </a:p>
          <a:p>
            <a:pPr algn="ctr">
              <a:spcBef>
                <a:spcPts val="3"/>
              </a:spcBef>
            </a:pPr>
            <a:r>
              <a:rPr lang="en-US" sz="1300" dirty="0">
                <a:solidFill>
                  <a:srgbClr val="55585F"/>
                </a:solidFill>
              </a:rPr>
              <a:t>Full release</a:t>
            </a:r>
          </a:p>
        </p:txBody>
      </p:sp>
      <p:sp>
        <p:nvSpPr>
          <p:cNvPr id="455" name="s455-p9">
            <a:extLst>
              <a:ext uri="{FF2B5EF4-FFF2-40B4-BE49-F238E27FC236}">
                <a16:creationId xmlns:a16="http://schemas.microsoft.com/office/drawing/2014/main" id="{74687D0C-FC75-9C71-0345-51B5A747445E}"/>
              </a:ext>
            </a:extLst>
          </p:cNvPr>
          <p:cNvSpPr/>
          <p:nvPr/>
        </p:nvSpPr>
        <p:spPr>
          <a:xfrm>
            <a:off x="3708400" y="6096000"/>
            <a:ext cx="7975600" cy="330200"/>
          </a:xfrm>
          <a:prstGeom prst="rect">
            <a:avLst/>
          </a:prstGeom>
          <a:noFill/>
        </p:spPr>
        <p:txBody>
          <a:bodyPr wrap="square" lIns="0" tIns="25400" rIns="0" bIns="25400" anchor="t"/>
          <a:lstStyle/>
          <a:p>
            <a:pPr algn="ctr"/>
            <a:r>
              <a:rPr lang="en-US" sz="1350" i="1" dirty="0">
                <a:solidFill>
                  <a:srgbClr val="55585F"/>
                </a:solidFill>
              </a:rPr>
              <a:t>“A delayed game is eventually good, but a rushed game is forever bad.”  — attributed to Shigeru Miyamoto</a:t>
            </a:r>
          </a:p>
        </p:txBody>
      </p:sp>
    </p:spTree>
    <p:extLst>
      <p:ext uri="{BB962C8B-B14F-4D97-AF65-F5344CB8AC3E}">
        <p14:creationId xmlns:p14="http://schemas.microsoft.com/office/powerpoint/2010/main" val="3252888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 [1782779180222]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-Template" id="{532B3126-8934-0F4C-A963-1DEA016BBFC7}" vid="{F5BCCA9D-154B-9F4C-A4FD-6743AFBF4B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1111A47-7AC4-44D5-A116-F5B39499781B}">
  <we:reference id="wa200010725" version="1.0.0.1" store="en-US" storeType="OMEX"/>
  <we:alternateReferences>
    <we:reference id="wa200010725" version="1.0.0.1" store="wa200010725" storeType="OMEX"/>
  </we:alternateReferences>
  <we:properties>
    <we:property name="claude.fileId" value="&quot;0a759526-c613-4503-9956-40fe3c8d26f3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4" ma:contentTypeDescription="Create a new document." ma:contentTypeScope="" ma:versionID="525164dac9297210c095a5bd80287f9a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47e49e78aff16fc85174c3b1ac7b7e79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DE0D6C-581B-4814-98E7-EF172D5D46A1}">
  <ds:schemaRefs>
    <ds:schemaRef ds:uri="http://schemas.microsoft.com/office/infopath/2007/PartnerControls"/>
    <ds:schemaRef ds:uri="http://schemas.openxmlformats.org/package/2006/metadata/core-properties"/>
    <ds:schemaRef ds:uri="d6656b4d-3fa0-4709-acfb-d5e813445d1e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37af3f4b-4b66-46f9-8456-831d9bc3e73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25EC03-AAAA-4B6B-9D28-5719C1FEBC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Presentation-Template</Template>
  <TotalTime>2169</TotalTime>
  <Words>5628</Words>
  <Application>Microsoft Office PowerPoint</Application>
  <PresentationFormat>Widescreen</PresentationFormat>
  <Paragraphs>771</Paragraphs>
  <Slides>44</Slides>
  <Notes>21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Aptos</vt:lpstr>
      <vt:lpstr>Franklin Gothic Demi</vt:lpstr>
      <vt:lpstr>Franklin Gothic Book</vt:lpstr>
      <vt:lpstr>Arial</vt:lpstr>
      <vt:lpstr>Franklin Gothic Medium</vt:lpstr>
      <vt:lpstr>Wingdings</vt:lpstr>
      <vt:lpstr>Calibri</vt:lpstr>
      <vt:lpstr>Franklin Gothic Medium Cond</vt:lpstr>
      <vt:lpstr>Office Theme [1782779180222]</vt:lpstr>
      <vt:lpstr>Building a Video Game Business Plan</vt:lpstr>
      <vt:lpstr>Role of the Business Plan</vt:lpstr>
      <vt:lpstr>One Plan, Three Roles</vt:lpstr>
      <vt:lpstr>Pillars of a Business Plan</vt:lpstr>
      <vt:lpstr>Executive Summary</vt:lpstr>
      <vt:lpstr>Company Description</vt:lpstr>
      <vt:lpstr>Industry Analysis</vt:lpstr>
      <vt:lpstr>Market &amp; Competition</vt:lpstr>
      <vt:lpstr>Strategies &amp; Goals</vt:lpstr>
      <vt:lpstr>Products or Services</vt:lpstr>
      <vt:lpstr>Marketing &amp; Sales</vt:lpstr>
      <vt:lpstr>Management &amp; Organization</vt:lpstr>
      <vt:lpstr>Operations</vt:lpstr>
      <vt:lpstr>Financial Pro Formas</vt:lpstr>
      <vt:lpstr>Financial Requirement</vt:lpstr>
      <vt:lpstr>Exhibits</vt:lpstr>
      <vt:lpstr>PowerPoint Presentation</vt:lpstr>
      <vt:lpstr>Why Things Go Wrong: Mock Example</vt:lpstr>
      <vt:lpstr>What It Looks Like When Things Go Wrong</vt:lpstr>
      <vt:lpstr>Three Autopsies: When the Plan Doesn’t Pivot</vt:lpstr>
      <vt:lpstr>Homework Assignment</vt:lpstr>
      <vt:lpstr>Thank You</vt:lpstr>
      <vt:lpstr>PowerPoint Presentation</vt:lpstr>
      <vt:lpstr>12 Steps Business Plan</vt:lpstr>
      <vt:lpstr>Studio Execution: Components 7 through 12</vt:lpstr>
      <vt:lpstr>Adapting the Blueprint for Video Games</vt:lpstr>
      <vt:lpstr>Pro-Forma Framework: Premium PC / Console Model</vt:lpstr>
      <vt:lpstr>Pro-Forma Framework: Free-to-Play Mobile Model</vt:lpstr>
      <vt:lpstr>Budget Integration &amp; Justifying Your Forecast</vt:lpstr>
      <vt:lpstr>Simplify: Costs and Revenue </vt:lpstr>
      <vt:lpstr>Homework Assignment  </vt:lpstr>
      <vt:lpstr>PowerPoint Presentation</vt:lpstr>
      <vt:lpstr>Title, Franklin Gothic Italic 48</vt:lpstr>
      <vt:lpstr>Title, Franklin Gothic Italic 43</vt:lpstr>
      <vt:lpstr>Title, Franklin Gothic Italic 43</vt:lpstr>
      <vt:lpstr>Title, Franklin Gothic Italic 43</vt:lpstr>
      <vt:lpstr>Title, Franklin Gothic Italic 43</vt:lpstr>
      <vt:lpstr>Title, Franklin Gothic Italic 43</vt:lpstr>
      <vt:lpstr>Title, Franklin Gothic Italic 43</vt:lpstr>
      <vt:lpstr>Title, Franklin Gothic Italic 43</vt:lpstr>
      <vt:lpstr>Title, Franklin Gothic Italic 43</vt:lpstr>
      <vt:lpstr>Title, Franklin Gothic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Jackson Fischer</dc:creator>
  <cp:lastModifiedBy>Mike Fischer</cp:lastModifiedBy>
  <cp:revision>39</cp:revision>
  <dcterms:created xsi:type="dcterms:W3CDTF">2026-06-28T18:23:48Z</dcterms:created>
  <dcterms:modified xsi:type="dcterms:W3CDTF">2026-07-03T09:13:55Z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